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256" r:id="rId2"/>
    <p:sldId id="503" r:id="rId3"/>
    <p:sldId id="499" r:id="rId4"/>
    <p:sldId id="346" r:id="rId5"/>
    <p:sldId id="504" r:id="rId6"/>
    <p:sldId id="506" r:id="rId7"/>
    <p:sldId id="384" r:id="rId8"/>
    <p:sldId id="399" r:id="rId9"/>
    <p:sldId id="479" r:id="rId10"/>
    <p:sldId id="362" r:id="rId11"/>
    <p:sldId id="477" r:id="rId12"/>
    <p:sldId id="472" r:id="rId13"/>
    <p:sldId id="474" r:id="rId14"/>
    <p:sldId id="480" r:id="rId15"/>
    <p:sldId id="475" r:id="rId16"/>
    <p:sldId id="360" r:id="rId17"/>
    <p:sldId id="428" r:id="rId18"/>
    <p:sldId id="415" r:id="rId19"/>
    <p:sldId id="427" r:id="rId20"/>
    <p:sldId id="407" r:id="rId21"/>
    <p:sldId id="403" r:id="rId22"/>
    <p:sldId id="367" r:id="rId23"/>
    <p:sldId id="507" r:id="rId24"/>
    <p:sldId id="389" r:id="rId25"/>
    <p:sldId id="356" r:id="rId26"/>
    <p:sldId id="408" r:id="rId27"/>
    <p:sldId id="482" r:id="rId28"/>
    <p:sldId id="463" r:id="rId29"/>
    <p:sldId id="488" r:id="rId30"/>
    <p:sldId id="385" r:id="rId31"/>
    <p:sldId id="490" r:id="rId32"/>
    <p:sldId id="278" r:id="rId33"/>
    <p:sldId id="354" r:id="rId34"/>
    <p:sldId id="492" r:id="rId35"/>
    <p:sldId id="386" r:id="rId36"/>
    <p:sldId id="464" r:id="rId37"/>
    <p:sldId id="308" r:id="rId38"/>
    <p:sldId id="493" r:id="rId39"/>
    <p:sldId id="491" r:id="rId40"/>
    <p:sldId id="276" r:id="rId41"/>
    <p:sldId id="309" r:id="rId42"/>
    <p:sldId id="277" r:id="rId43"/>
    <p:sldId id="495" r:id="rId44"/>
    <p:sldId id="275" r:id="rId45"/>
    <p:sldId id="511" r:id="rId46"/>
    <p:sldId id="512" r:id="rId47"/>
    <p:sldId id="494" r:id="rId48"/>
    <p:sldId id="478" r:id="rId49"/>
    <p:sldId id="500" r:id="rId50"/>
    <p:sldId id="340" r:id="rId51"/>
    <p:sldId id="338" r:id="rId52"/>
    <p:sldId id="510" r:id="rId53"/>
    <p:sldId id="501" r:id="rId54"/>
    <p:sldId id="334" r:id="rId55"/>
  </p:sldIdLst>
  <p:sldSz cx="6858000" cy="9144000" type="screen4x3"/>
  <p:notesSz cx="6858000" cy="9144000"/>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5B"/>
    <a:srgbClr val="FFCC00"/>
    <a:srgbClr val="555E02"/>
    <a:srgbClr val="003300"/>
    <a:srgbClr val="FBE905"/>
    <a:srgbClr val="FFDD4F"/>
    <a:srgbClr val="FFD72D"/>
    <a:srgbClr val="0066FF"/>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9" autoAdjust="0"/>
    <p:restoredTop sz="97266" autoAdjust="0"/>
  </p:normalViewPr>
  <p:slideViewPr>
    <p:cSldViewPr showGuides="1">
      <p:cViewPr>
        <p:scale>
          <a:sx n="80" d="100"/>
          <a:sy n="80" d="100"/>
        </p:scale>
        <p:origin x="-2322" y="54"/>
      </p:cViewPr>
      <p:guideLst>
        <p:guide orient="horz" pos="2880"/>
        <p:guide pos="2160"/>
      </p:guideLst>
    </p:cSldViewPr>
  </p:slideViewPr>
  <p:outlineViewPr>
    <p:cViewPr>
      <p:scale>
        <a:sx n="33" d="100"/>
        <a:sy n="33" d="100"/>
      </p:scale>
      <p:origin x="0" y="2731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CAB09C68-29AC-47C1-A3D2-73B4AD5257E1}" type="datetimeFigureOut">
              <a:rPr lang="de-DE"/>
              <a:pPr>
                <a:defRPr/>
              </a:pPr>
              <a:t>05.12.2012</a:t>
            </a:fld>
            <a:endParaRPr lang="de-DE"/>
          </a:p>
        </p:txBody>
      </p:sp>
      <p:sp>
        <p:nvSpPr>
          <p:cNvPr id="4" name="Folienbildplatzhalt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26ECF073-65C6-42CD-B788-F77F93A51BF9}" type="slidenum">
              <a:rPr lang="de-DE"/>
              <a:pPr>
                <a:defRPr/>
              </a:pPr>
              <a:t>‹#›</a:t>
            </a:fld>
            <a:endParaRPr lang="de-DE"/>
          </a:p>
        </p:txBody>
      </p:sp>
    </p:spTree>
    <p:extLst>
      <p:ext uri="{BB962C8B-B14F-4D97-AF65-F5344CB8AC3E}">
        <p14:creationId xmlns:p14="http://schemas.microsoft.com/office/powerpoint/2010/main" val="7976588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ECF073-65C6-42CD-B788-F77F93A51BF9}" type="slidenum">
              <a:rPr lang="de-DE" smtClean="0"/>
              <a:pPr>
                <a:defRPr/>
              </a:pPr>
              <a:t>8</a:t>
            </a:fld>
            <a:endParaRPr lang="de-DE"/>
          </a:p>
        </p:txBody>
      </p:sp>
    </p:spTree>
    <p:extLst>
      <p:ext uri="{BB962C8B-B14F-4D97-AF65-F5344CB8AC3E}">
        <p14:creationId xmlns:p14="http://schemas.microsoft.com/office/powerpoint/2010/main" val="388706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ECF073-65C6-42CD-B788-F77F93A51BF9}" type="slidenum">
              <a:rPr lang="de-DE" smtClean="0"/>
              <a:pPr>
                <a:defRPr/>
              </a:pPr>
              <a:t>17</a:t>
            </a:fld>
            <a:endParaRPr lang="de-DE"/>
          </a:p>
        </p:txBody>
      </p:sp>
    </p:spTree>
    <p:extLst>
      <p:ext uri="{BB962C8B-B14F-4D97-AF65-F5344CB8AC3E}">
        <p14:creationId xmlns:p14="http://schemas.microsoft.com/office/powerpoint/2010/main" val="261772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2143125" y="685800"/>
            <a:ext cx="25717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1EDFAC-DFF5-42A8-AAAB-E99C02FD4163}" type="slidenum">
              <a:rPr lang="de-DE" smtClean="0"/>
              <a:pPr eaLnBrk="1" hangingPunct="1"/>
              <a:t>28</a:t>
            </a:fld>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ECF073-65C6-42CD-B788-F77F93A51BF9}" type="slidenum">
              <a:rPr lang="de-DE" smtClean="0"/>
              <a:pPr>
                <a:defRPr/>
              </a:pPr>
              <a:t>33</a:t>
            </a:fld>
            <a:endParaRPr lang="de-DE"/>
          </a:p>
        </p:txBody>
      </p:sp>
    </p:spTree>
    <p:extLst>
      <p:ext uri="{BB962C8B-B14F-4D97-AF65-F5344CB8AC3E}">
        <p14:creationId xmlns:p14="http://schemas.microsoft.com/office/powerpoint/2010/main" val="334866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ECF073-65C6-42CD-B788-F77F93A51BF9}" type="slidenum">
              <a:rPr lang="de-DE" smtClean="0"/>
              <a:pPr>
                <a:defRPr/>
              </a:pPr>
              <a:t>43</a:t>
            </a:fld>
            <a:endParaRPr lang="de-DE"/>
          </a:p>
        </p:txBody>
      </p:sp>
    </p:spTree>
    <p:extLst>
      <p:ext uri="{BB962C8B-B14F-4D97-AF65-F5344CB8AC3E}">
        <p14:creationId xmlns:p14="http://schemas.microsoft.com/office/powerpoint/2010/main" val="2921234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ECF073-65C6-42CD-B788-F77F93A51BF9}" type="slidenum">
              <a:rPr lang="de-DE" smtClean="0"/>
              <a:pPr>
                <a:defRPr/>
              </a:pPr>
              <a:t>45</a:t>
            </a:fld>
            <a:endParaRPr lang="de-DE"/>
          </a:p>
        </p:txBody>
      </p:sp>
    </p:spTree>
    <p:extLst>
      <p:ext uri="{BB962C8B-B14F-4D97-AF65-F5344CB8AC3E}">
        <p14:creationId xmlns:p14="http://schemas.microsoft.com/office/powerpoint/2010/main" val="412881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ECF073-65C6-42CD-B788-F77F93A51BF9}" type="slidenum">
              <a:rPr lang="de-DE" smtClean="0"/>
              <a:pPr>
                <a:defRPr/>
              </a:pPr>
              <a:t>51</a:t>
            </a:fld>
            <a:endParaRPr lang="de-DE"/>
          </a:p>
        </p:txBody>
      </p:sp>
    </p:spTree>
    <p:extLst>
      <p:ext uri="{BB962C8B-B14F-4D97-AF65-F5344CB8AC3E}">
        <p14:creationId xmlns:p14="http://schemas.microsoft.com/office/powerpoint/2010/main" val="64089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ECF073-65C6-42CD-B788-F77F93A51BF9}" type="slidenum">
              <a:rPr lang="de-DE" smtClean="0"/>
              <a:pPr>
                <a:defRPr/>
              </a:pPr>
              <a:t>53</a:t>
            </a:fld>
            <a:endParaRPr lang="de-DE"/>
          </a:p>
        </p:txBody>
      </p:sp>
    </p:spTree>
    <p:extLst>
      <p:ext uri="{BB962C8B-B14F-4D97-AF65-F5344CB8AC3E}">
        <p14:creationId xmlns:p14="http://schemas.microsoft.com/office/powerpoint/2010/main" val="2897242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14350" y="2840568"/>
            <a:ext cx="5829300" cy="1960033"/>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9038C5C0-2460-4980-9042-E2718DE48A0C}" type="datetime1">
              <a:rPr lang="de-DE" smtClean="0"/>
              <a:t>05.12.2012</a:t>
            </a:fld>
            <a:endParaRPr lang="de-DE"/>
          </a:p>
        </p:txBody>
      </p:sp>
      <p:sp>
        <p:nvSpPr>
          <p:cNvPr id="5"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6" name="Foliennummernplatzhalter 5"/>
          <p:cNvSpPr>
            <a:spLocks noGrp="1"/>
          </p:cNvSpPr>
          <p:nvPr>
            <p:ph type="sldNum" sz="quarter" idx="12"/>
          </p:nvPr>
        </p:nvSpPr>
        <p:spPr/>
        <p:txBody>
          <a:bodyPr/>
          <a:lstStyle>
            <a:lvl1pPr>
              <a:defRPr/>
            </a:lvl1pPr>
          </a:lstStyle>
          <a:p>
            <a:pPr>
              <a:defRPr/>
            </a:pPr>
            <a:fld id="{FC969571-5700-4161-B714-E694E9AD52CE}" type="slidenum">
              <a:rPr lang="de-DE"/>
              <a:pPr>
                <a:defRPr/>
              </a:pPr>
              <a:t>‹#›</a:t>
            </a:fld>
            <a:endParaRPr lang="de-DE"/>
          </a:p>
        </p:txBody>
      </p:sp>
    </p:spTree>
    <p:extLst>
      <p:ext uri="{BB962C8B-B14F-4D97-AF65-F5344CB8AC3E}">
        <p14:creationId xmlns:p14="http://schemas.microsoft.com/office/powerpoint/2010/main" val="344645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BE609CFB-DF91-4A82-8D22-98FEAAF44AFF}" type="datetime1">
              <a:rPr lang="de-DE" smtClean="0"/>
              <a:t>05.12.2012</a:t>
            </a:fld>
            <a:endParaRPr lang="de-DE"/>
          </a:p>
        </p:txBody>
      </p:sp>
      <p:sp>
        <p:nvSpPr>
          <p:cNvPr id="5"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6" name="Foliennummernplatzhalter 5"/>
          <p:cNvSpPr>
            <a:spLocks noGrp="1"/>
          </p:cNvSpPr>
          <p:nvPr>
            <p:ph type="sldNum" sz="quarter" idx="12"/>
          </p:nvPr>
        </p:nvSpPr>
        <p:spPr/>
        <p:txBody>
          <a:bodyPr/>
          <a:lstStyle>
            <a:lvl1pPr>
              <a:defRPr/>
            </a:lvl1pPr>
          </a:lstStyle>
          <a:p>
            <a:pPr>
              <a:defRPr/>
            </a:pPr>
            <a:fld id="{BC4E07AF-91C5-4942-87D4-7AFDB1F5DF35}" type="slidenum">
              <a:rPr lang="de-DE"/>
              <a:pPr>
                <a:defRPr/>
              </a:pPr>
              <a:t>‹#›</a:t>
            </a:fld>
            <a:endParaRPr lang="de-DE"/>
          </a:p>
        </p:txBody>
      </p:sp>
    </p:spTree>
    <p:extLst>
      <p:ext uri="{BB962C8B-B14F-4D97-AF65-F5344CB8AC3E}">
        <p14:creationId xmlns:p14="http://schemas.microsoft.com/office/powerpoint/2010/main" val="394348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4972050" y="366185"/>
            <a:ext cx="1543050" cy="780203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2900" y="366185"/>
            <a:ext cx="4514850" cy="7802033"/>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B19242CE-833C-4E8D-B070-6022A8A7463A}" type="datetime1">
              <a:rPr lang="de-DE" smtClean="0"/>
              <a:t>05.12.2012</a:t>
            </a:fld>
            <a:endParaRPr lang="de-DE"/>
          </a:p>
        </p:txBody>
      </p:sp>
      <p:sp>
        <p:nvSpPr>
          <p:cNvPr id="5"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6" name="Foliennummernplatzhalter 5"/>
          <p:cNvSpPr>
            <a:spLocks noGrp="1"/>
          </p:cNvSpPr>
          <p:nvPr>
            <p:ph type="sldNum" sz="quarter" idx="12"/>
          </p:nvPr>
        </p:nvSpPr>
        <p:spPr/>
        <p:txBody>
          <a:bodyPr/>
          <a:lstStyle>
            <a:lvl1pPr>
              <a:defRPr/>
            </a:lvl1pPr>
          </a:lstStyle>
          <a:p>
            <a:pPr>
              <a:defRPr/>
            </a:pPr>
            <a:fld id="{8627A30E-97E3-402B-8DC4-1EA46987AE42}" type="slidenum">
              <a:rPr lang="de-DE"/>
              <a:pPr>
                <a:defRPr/>
              </a:pPr>
              <a:t>‹#›</a:t>
            </a:fld>
            <a:endParaRPr lang="de-DE"/>
          </a:p>
        </p:txBody>
      </p:sp>
    </p:spTree>
    <p:extLst>
      <p:ext uri="{BB962C8B-B14F-4D97-AF65-F5344CB8AC3E}">
        <p14:creationId xmlns:p14="http://schemas.microsoft.com/office/powerpoint/2010/main" val="2989655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366185"/>
            <a:ext cx="6172200" cy="78020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umsplatzhalter 3"/>
          <p:cNvSpPr>
            <a:spLocks noGrp="1"/>
          </p:cNvSpPr>
          <p:nvPr>
            <p:ph type="dt" sz="half" idx="10"/>
          </p:nvPr>
        </p:nvSpPr>
        <p:spPr/>
        <p:txBody>
          <a:bodyPr/>
          <a:lstStyle>
            <a:lvl1pPr>
              <a:defRPr/>
            </a:lvl1pPr>
          </a:lstStyle>
          <a:p>
            <a:pPr>
              <a:defRPr/>
            </a:pPr>
            <a:fld id="{4C7C5DE9-73B7-4E67-93C4-63A6DBFD7416}" type="datetime1">
              <a:rPr lang="de-DE" smtClean="0"/>
              <a:t>05.12.2012</a:t>
            </a:fld>
            <a:endParaRPr lang="de-DE"/>
          </a:p>
        </p:txBody>
      </p:sp>
      <p:sp>
        <p:nvSpPr>
          <p:cNvPr id="4"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5" name="Foliennummernplatzhalter 5"/>
          <p:cNvSpPr>
            <a:spLocks noGrp="1"/>
          </p:cNvSpPr>
          <p:nvPr>
            <p:ph type="sldNum" sz="quarter" idx="12"/>
          </p:nvPr>
        </p:nvSpPr>
        <p:spPr/>
        <p:txBody>
          <a:bodyPr/>
          <a:lstStyle>
            <a:lvl1pPr>
              <a:defRPr/>
            </a:lvl1pPr>
          </a:lstStyle>
          <a:p>
            <a:pPr>
              <a:defRPr/>
            </a:pPr>
            <a:fld id="{46CE667F-CA53-4EE1-A484-D87B7F777665}" type="slidenum">
              <a:rPr lang="de-DE"/>
              <a:pPr>
                <a:defRPr/>
              </a:pPr>
              <a:t>‹#›</a:t>
            </a:fld>
            <a:endParaRPr lang="de-DE"/>
          </a:p>
        </p:txBody>
      </p:sp>
    </p:spTree>
    <p:extLst>
      <p:ext uri="{BB962C8B-B14F-4D97-AF65-F5344CB8AC3E}">
        <p14:creationId xmlns:p14="http://schemas.microsoft.com/office/powerpoint/2010/main" val="382960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800" b="1"/>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sz="2400"/>
            </a:lvl1pPr>
            <a:lvl2pPr>
              <a:defRPr sz="2400"/>
            </a:lvl2pPr>
            <a:lvl3pPr>
              <a:defRPr sz="2400"/>
            </a:lvl3pPr>
            <a:lvl4pPr>
              <a:defRPr sz="2400"/>
            </a:lvl4pPr>
            <a:lvl5pPr>
              <a:defRPr sz="2400"/>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fld id="{7BE308F6-1989-4E1B-B853-3EABC20D98EF}" type="datetime1">
              <a:rPr lang="de-DE" smtClean="0"/>
              <a:t>05.12.2012</a:t>
            </a:fld>
            <a:endParaRPr lang="de-DE"/>
          </a:p>
        </p:txBody>
      </p:sp>
      <p:sp>
        <p:nvSpPr>
          <p:cNvPr id="5"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6" name="Foliennummernplatzhalter 5"/>
          <p:cNvSpPr>
            <a:spLocks noGrp="1"/>
          </p:cNvSpPr>
          <p:nvPr>
            <p:ph type="sldNum" sz="quarter" idx="12"/>
          </p:nvPr>
        </p:nvSpPr>
        <p:spPr/>
        <p:txBody>
          <a:bodyPr/>
          <a:lstStyle>
            <a:lvl1pPr>
              <a:defRPr/>
            </a:lvl1pPr>
          </a:lstStyle>
          <a:p>
            <a:pPr>
              <a:defRPr/>
            </a:pPr>
            <a:fld id="{23E73079-3305-4BEC-8A82-ABFC85BE8A1F}" type="slidenum">
              <a:rPr lang="de-DE"/>
              <a:pPr>
                <a:defRPr/>
              </a:pPr>
              <a:t>‹#›</a:t>
            </a:fld>
            <a:endParaRPr lang="de-DE"/>
          </a:p>
        </p:txBody>
      </p:sp>
    </p:spTree>
    <p:extLst>
      <p:ext uri="{BB962C8B-B14F-4D97-AF65-F5344CB8AC3E}">
        <p14:creationId xmlns:p14="http://schemas.microsoft.com/office/powerpoint/2010/main" val="2096060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41735" y="5875867"/>
            <a:ext cx="5829300" cy="181610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AFED738F-C0C4-4885-942E-1CCA775BCA8C}" type="datetime1">
              <a:rPr lang="de-DE" smtClean="0"/>
              <a:t>05.12.2012</a:t>
            </a:fld>
            <a:endParaRPr lang="de-DE"/>
          </a:p>
        </p:txBody>
      </p:sp>
      <p:sp>
        <p:nvSpPr>
          <p:cNvPr id="5"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6" name="Foliennummernplatzhalter 5"/>
          <p:cNvSpPr>
            <a:spLocks noGrp="1"/>
          </p:cNvSpPr>
          <p:nvPr>
            <p:ph type="sldNum" sz="quarter" idx="12"/>
          </p:nvPr>
        </p:nvSpPr>
        <p:spPr/>
        <p:txBody>
          <a:bodyPr/>
          <a:lstStyle>
            <a:lvl1pPr>
              <a:defRPr/>
            </a:lvl1pPr>
          </a:lstStyle>
          <a:p>
            <a:pPr>
              <a:defRPr/>
            </a:pPr>
            <a:fld id="{B1C91561-F8DF-40E3-81F7-1895454CB203}" type="slidenum">
              <a:rPr lang="de-DE"/>
              <a:pPr>
                <a:defRPr/>
              </a:pPr>
              <a:t>‹#›</a:t>
            </a:fld>
            <a:endParaRPr lang="de-DE"/>
          </a:p>
        </p:txBody>
      </p:sp>
    </p:spTree>
    <p:extLst>
      <p:ext uri="{BB962C8B-B14F-4D97-AF65-F5344CB8AC3E}">
        <p14:creationId xmlns:p14="http://schemas.microsoft.com/office/powerpoint/2010/main" val="1915084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102285B2-60E1-46BE-AE1A-642027EE6331}" type="datetime1">
              <a:rPr lang="de-DE" smtClean="0"/>
              <a:t>05.12.2012</a:t>
            </a:fld>
            <a:endParaRPr lang="de-DE"/>
          </a:p>
        </p:txBody>
      </p:sp>
      <p:sp>
        <p:nvSpPr>
          <p:cNvPr id="6"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7" name="Foliennummernplatzhalter 5"/>
          <p:cNvSpPr>
            <a:spLocks noGrp="1"/>
          </p:cNvSpPr>
          <p:nvPr>
            <p:ph type="sldNum" sz="quarter" idx="12"/>
          </p:nvPr>
        </p:nvSpPr>
        <p:spPr/>
        <p:txBody>
          <a:bodyPr/>
          <a:lstStyle>
            <a:lvl1pPr>
              <a:defRPr/>
            </a:lvl1pPr>
          </a:lstStyle>
          <a:p>
            <a:pPr>
              <a:defRPr/>
            </a:pPr>
            <a:fld id="{661D5D9E-9EF6-47C9-85FC-C4A017ADAE41}" type="slidenum">
              <a:rPr lang="de-DE"/>
              <a:pPr>
                <a:defRPr/>
              </a:pPr>
              <a:t>‹#›</a:t>
            </a:fld>
            <a:endParaRPr lang="de-DE"/>
          </a:p>
        </p:txBody>
      </p:sp>
    </p:spTree>
    <p:extLst>
      <p:ext uri="{BB962C8B-B14F-4D97-AF65-F5344CB8AC3E}">
        <p14:creationId xmlns:p14="http://schemas.microsoft.com/office/powerpoint/2010/main" val="378847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84C13488-A1F2-4B1D-A5EF-740FA9D2120F}" type="datetime1">
              <a:rPr lang="de-DE" smtClean="0"/>
              <a:t>05.12.2012</a:t>
            </a:fld>
            <a:endParaRPr lang="de-DE"/>
          </a:p>
        </p:txBody>
      </p:sp>
      <p:sp>
        <p:nvSpPr>
          <p:cNvPr id="8"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9" name="Foliennummernplatzhalter 5"/>
          <p:cNvSpPr>
            <a:spLocks noGrp="1"/>
          </p:cNvSpPr>
          <p:nvPr>
            <p:ph type="sldNum" sz="quarter" idx="12"/>
          </p:nvPr>
        </p:nvSpPr>
        <p:spPr/>
        <p:txBody>
          <a:bodyPr/>
          <a:lstStyle>
            <a:lvl1pPr>
              <a:defRPr/>
            </a:lvl1pPr>
          </a:lstStyle>
          <a:p>
            <a:pPr>
              <a:defRPr/>
            </a:pPr>
            <a:fld id="{1D379EAA-0743-4B1A-9DF4-0997FFC6305A}" type="slidenum">
              <a:rPr lang="de-DE"/>
              <a:pPr>
                <a:defRPr/>
              </a:pPr>
              <a:t>‹#›</a:t>
            </a:fld>
            <a:endParaRPr lang="de-DE"/>
          </a:p>
        </p:txBody>
      </p:sp>
    </p:spTree>
    <p:extLst>
      <p:ext uri="{BB962C8B-B14F-4D97-AF65-F5344CB8AC3E}">
        <p14:creationId xmlns:p14="http://schemas.microsoft.com/office/powerpoint/2010/main" val="3079651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6DEE83A8-5662-4832-8DB4-8C2A48C89941}" type="datetime1">
              <a:rPr lang="de-DE" smtClean="0"/>
              <a:t>05.12.2012</a:t>
            </a:fld>
            <a:endParaRPr lang="de-DE"/>
          </a:p>
        </p:txBody>
      </p:sp>
      <p:sp>
        <p:nvSpPr>
          <p:cNvPr id="4"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5" name="Foliennummernplatzhalter 5"/>
          <p:cNvSpPr>
            <a:spLocks noGrp="1"/>
          </p:cNvSpPr>
          <p:nvPr>
            <p:ph type="sldNum" sz="quarter" idx="12"/>
          </p:nvPr>
        </p:nvSpPr>
        <p:spPr/>
        <p:txBody>
          <a:bodyPr/>
          <a:lstStyle>
            <a:lvl1pPr>
              <a:defRPr/>
            </a:lvl1pPr>
          </a:lstStyle>
          <a:p>
            <a:pPr>
              <a:defRPr/>
            </a:pPr>
            <a:fld id="{02696DE6-98CB-48FC-841B-E20F4F5000D7}" type="slidenum">
              <a:rPr lang="de-DE"/>
              <a:pPr>
                <a:defRPr/>
              </a:pPr>
              <a:t>‹#›</a:t>
            </a:fld>
            <a:endParaRPr lang="de-DE"/>
          </a:p>
        </p:txBody>
      </p:sp>
    </p:spTree>
    <p:extLst>
      <p:ext uri="{BB962C8B-B14F-4D97-AF65-F5344CB8AC3E}">
        <p14:creationId xmlns:p14="http://schemas.microsoft.com/office/powerpoint/2010/main" val="184940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AB6EA947-7811-4C2D-8617-877278144279}" type="datetime1">
              <a:rPr lang="de-DE" smtClean="0"/>
              <a:t>05.12.2012</a:t>
            </a:fld>
            <a:endParaRPr lang="de-DE"/>
          </a:p>
        </p:txBody>
      </p:sp>
      <p:sp>
        <p:nvSpPr>
          <p:cNvPr id="3"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4" name="Foliennummernplatzhalter 5"/>
          <p:cNvSpPr>
            <a:spLocks noGrp="1"/>
          </p:cNvSpPr>
          <p:nvPr>
            <p:ph type="sldNum" sz="quarter" idx="12"/>
          </p:nvPr>
        </p:nvSpPr>
        <p:spPr/>
        <p:txBody>
          <a:bodyPr/>
          <a:lstStyle>
            <a:lvl1pPr>
              <a:defRPr/>
            </a:lvl1pPr>
          </a:lstStyle>
          <a:p>
            <a:pPr>
              <a:defRPr/>
            </a:pPr>
            <a:fld id="{D9761BA4-B1F9-4A89-9640-534289F76293}" type="slidenum">
              <a:rPr lang="de-DE"/>
              <a:pPr>
                <a:defRPr/>
              </a:pPr>
              <a:t>‹#›</a:t>
            </a:fld>
            <a:endParaRPr lang="de-DE"/>
          </a:p>
        </p:txBody>
      </p:sp>
      <p:sp>
        <p:nvSpPr>
          <p:cNvPr id="5" name="Rectangle 4"/>
          <p:cNvSpPr/>
          <p:nvPr userDrawn="1"/>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771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42900" y="364067"/>
            <a:ext cx="2256235" cy="154940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750C13F1-60CF-4E4B-BEAA-9162ABB2D9D9}" type="datetime1">
              <a:rPr lang="de-DE" smtClean="0"/>
              <a:t>05.12.2012</a:t>
            </a:fld>
            <a:endParaRPr lang="de-DE"/>
          </a:p>
        </p:txBody>
      </p:sp>
      <p:sp>
        <p:nvSpPr>
          <p:cNvPr id="6"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7" name="Foliennummernplatzhalter 5"/>
          <p:cNvSpPr>
            <a:spLocks noGrp="1"/>
          </p:cNvSpPr>
          <p:nvPr>
            <p:ph type="sldNum" sz="quarter" idx="12"/>
          </p:nvPr>
        </p:nvSpPr>
        <p:spPr/>
        <p:txBody>
          <a:bodyPr/>
          <a:lstStyle>
            <a:lvl1pPr>
              <a:defRPr/>
            </a:lvl1pPr>
          </a:lstStyle>
          <a:p>
            <a:pPr>
              <a:defRPr/>
            </a:pPr>
            <a:fld id="{14D9CCFA-2E89-44CC-8E44-651B60C626AF}" type="slidenum">
              <a:rPr lang="de-DE"/>
              <a:pPr>
                <a:defRPr/>
              </a:pPr>
              <a:t>‹#›</a:t>
            </a:fld>
            <a:endParaRPr lang="de-DE"/>
          </a:p>
        </p:txBody>
      </p:sp>
      <p:sp>
        <p:nvSpPr>
          <p:cNvPr id="8" name="Rectangle 7"/>
          <p:cNvSpPr/>
          <p:nvPr userDrawn="1"/>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7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344216" y="6400800"/>
            <a:ext cx="4114800" cy="755651"/>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044A95D-6ADC-4981-B44C-667AD968A66A}" type="datetime1">
              <a:rPr lang="de-DE" smtClean="0"/>
              <a:t>05.12.2012</a:t>
            </a:fld>
            <a:endParaRPr lang="de-DE"/>
          </a:p>
        </p:txBody>
      </p:sp>
      <p:sp>
        <p:nvSpPr>
          <p:cNvPr id="6" name="Fußzeilenplatzhalter 4"/>
          <p:cNvSpPr>
            <a:spLocks noGrp="1"/>
          </p:cNvSpPr>
          <p:nvPr>
            <p:ph type="ftr" sz="quarter" idx="11"/>
          </p:nvPr>
        </p:nvSpPr>
        <p:spPr/>
        <p:txBody>
          <a:bodyPr/>
          <a:lstStyle>
            <a:lvl1pPr>
              <a:defRPr/>
            </a:lvl1pPr>
          </a:lstStyle>
          <a:p>
            <a:pPr>
              <a:defRPr/>
            </a:pPr>
            <a:r>
              <a:rPr lang="en-GB" smtClean="0"/>
              <a:t>Tourism Learning Areas Made Easy 2012</a:t>
            </a:r>
            <a:endParaRPr lang="de-DE"/>
          </a:p>
        </p:txBody>
      </p:sp>
      <p:sp>
        <p:nvSpPr>
          <p:cNvPr id="7" name="Foliennummernplatzhalter 5"/>
          <p:cNvSpPr>
            <a:spLocks noGrp="1"/>
          </p:cNvSpPr>
          <p:nvPr>
            <p:ph type="sldNum" sz="quarter" idx="12"/>
          </p:nvPr>
        </p:nvSpPr>
        <p:spPr/>
        <p:txBody>
          <a:bodyPr/>
          <a:lstStyle>
            <a:lvl1pPr>
              <a:defRPr/>
            </a:lvl1pPr>
          </a:lstStyle>
          <a:p>
            <a:pPr>
              <a:defRPr/>
            </a:pPr>
            <a:fld id="{40622958-2524-4003-A714-B9CC932B09C5}" type="slidenum">
              <a:rPr lang="de-DE"/>
              <a:pPr>
                <a:defRPr/>
              </a:pPr>
              <a:t>‹#›</a:t>
            </a:fld>
            <a:endParaRPr lang="de-DE"/>
          </a:p>
        </p:txBody>
      </p:sp>
      <p:sp>
        <p:nvSpPr>
          <p:cNvPr id="8" name="Rectangle 7"/>
          <p:cNvSpPr/>
          <p:nvPr userDrawn="1"/>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747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342900" y="366184"/>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Textplatzhalter 2"/>
          <p:cNvSpPr>
            <a:spLocks noGrp="1"/>
          </p:cNvSpPr>
          <p:nvPr>
            <p:ph type="body" idx="1"/>
          </p:nvPr>
        </p:nvSpPr>
        <p:spPr bwMode="auto">
          <a:xfrm>
            <a:off x="342900" y="2133601"/>
            <a:ext cx="61722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AFBD794-AD13-48E7-886E-7C07EDF7E0BE}" type="datetime1">
              <a:rPr lang="de-DE" smtClean="0"/>
              <a:t>05.12.2012</a:t>
            </a:fld>
            <a:endParaRPr lang="de-DE"/>
          </a:p>
        </p:txBody>
      </p:sp>
      <p:sp>
        <p:nvSpPr>
          <p:cNvPr id="5" name="Fußzeilenplatzhalt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GB" smtClean="0"/>
              <a:t>Tourism Learning Areas Made Easy 2012</a:t>
            </a:r>
            <a:endParaRPr lang="de-DE"/>
          </a:p>
        </p:txBody>
      </p:sp>
      <p:sp>
        <p:nvSpPr>
          <p:cNvPr id="6" name="Foliennummernplatzhalt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E7B642-A694-469C-ACAE-544A8BC5B823}"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destinet.eu/topics/knowledge-networking-training-and-education/setting-destination-and-topic-learning-areas-destine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3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destinet.eu/topics/knowledge-networking-training-and-education/setting-destination-and-topic-learning-areas-destine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destinet.eu/who-who/civil-society-ngos/ecotrans/publications/guide-through-label-jungle"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destinet.eu/topics/knowledge-networking-training-and-education/setting-destination-and-topic-learning-areas-destinet"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destinet.eu/topics/knowledge-networking-training-and-education/setting-destination-and-topic-learning-areas-destine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destinet.eu/topics/knowledge-networking-training-and-education/setting-destination-and-topic-learning-areas-destinet" TargetMode="Externa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destinet.eu/topics/knowledge-networking-training-and-education/setting-destination-and-topic-learning-areas-destinet"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destinet.eu/who-who/destination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destinet.eu/observatory-1"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destinet.eu/resources/...-various-target-groups/tourism-learning-area-toolkit"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destinet.eu/resources/...-various-target-groups/tourism-learning-area-toolkit/learning-area-market-innovation-process-too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destinet.eu/topics/knowledge-networking-training-and-education/setting-destination-and-topic-learning-areas-destine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destinet.eu/topics/knowledge-networking-training-and-education/setting-destination-and-topic-learning-areas-destinet" TargetMode="Externa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destinet.eu/market-place"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destinet.eu/who-who/destinations" TargetMode="External"/><Relationship Id="rId18" Type="http://schemas.openxmlformats.org/officeDocument/2006/relationships/image" Target="../media/image51.png"/><Relationship Id="rId3" Type="http://schemas.openxmlformats.org/officeDocument/2006/relationships/image" Target="../media/image29.png"/><Relationship Id="rId21" Type="http://schemas.openxmlformats.org/officeDocument/2006/relationships/hyperlink" Target="http://destinet.eu/topics/knowledge-networking-training-and-education/setting-destination-and-topic-learning-areas-destinet" TargetMode="External"/><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hyperlink" Target="http://destinet.eu/who-who/civil-society-ngos" TargetMode="External"/><Relationship Id="rId2" Type="http://schemas.openxmlformats.org/officeDocument/2006/relationships/hyperlink" Target="http://destinet.eu/who-who" TargetMode="External"/><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hyperlink" Target="http://destinet.eu/who-who/businesses" TargetMode="External"/><Relationship Id="rId24" Type="http://schemas.openxmlformats.org/officeDocument/2006/relationships/image" Target="../media/image41.jpeg"/><Relationship Id="rId5" Type="http://schemas.openxmlformats.org/officeDocument/2006/relationships/image" Target="../media/image45.png"/><Relationship Id="rId15" Type="http://schemas.openxmlformats.org/officeDocument/2006/relationships/hyperlink" Target="http://destinet.eu/who-who/governments-administrations" TargetMode="External"/><Relationship Id="rId23" Type="http://schemas.openxmlformats.org/officeDocument/2006/relationships/image" Target="../media/image54.png"/><Relationship Id="rId10" Type="http://schemas.openxmlformats.org/officeDocument/2006/relationships/image" Target="../media/image48.png"/><Relationship Id="rId19" Type="http://schemas.openxmlformats.org/officeDocument/2006/relationships/hyperlink" Target="http://destinet.eu/whos-who/travellers" TargetMode="External"/><Relationship Id="rId4" Type="http://schemas.openxmlformats.org/officeDocument/2006/relationships/image" Target="../media/image44.png"/><Relationship Id="rId9" Type="http://schemas.openxmlformats.org/officeDocument/2006/relationships/hyperlink" Target="http://destinet.eu/who-who/academic-bodies" TargetMode="External"/><Relationship Id="rId14" Type="http://schemas.openxmlformats.org/officeDocument/2006/relationships/image" Target="../media/image35.png"/><Relationship Id="rId22"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7.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47.png"/><Relationship Id="rId17" Type="http://schemas.openxmlformats.org/officeDocument/2006/relationships/image" Target="../media/image41.jpeg"/><Relationship Id="rId2" Type="http://schemas.openxmlformats.org/officeDocument/2006/relationships/image" Target="../media/image48.png"/><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46.png"/><Relationship Id="rId5" Type="http://schemas.openxmlformats.org/officeDocument/2006/relationships/image" Target="../media/image50.png"/><Relationship Id="rId15" Type="http://schemas.openxmlformats.org/officeDocument/2006/relationships/hyperlink" Target="http://destinet.eu/topics/knowledge-networking-training-and-education/setting-destination-and-topic-learning-areas-destinet" TargetMode="External"/><Relationship Id="rId10"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44.pn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hyperlink" Target="http://destinet.eu/topics/knowledge-networking-training-and-education/setting-destination-and-topic-learning-areas-destinet"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destinet.eu/good-practices" TargetMode="External"/><Relationship Id="rId13"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45.png"/><Relationship Id="rId12" Type="http://schemas.openxmlformats.org/officeDocument/2006/relationships/hyperlink" Target="http://destinet.eu/topics" TargetMode="External"/><Relationship Id="rId2" Type="http://schemas.openxmlformats.org/officeDocument/2006/relationships/hyperlink" Target="http://destinet.eu/who-who" TargetMode="External"/><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hyperlink" Target="http://destinet.eu/observatory-1" TargetMode="Externa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57.jpg"/><Relationship Id="rId10" Type="http://schemas.openxmlformats.org/officeDocument/2006/relationships/hyperlink" Target="http://destinet.eu/resources/..." TargetMode="External"/><Relationship Id="rId4" Type="http://schemas.openxmlformats.org/officeDocument/2006/relationships/hyperlink" Target="http://destinet.eu/market-place" TargetMode="External"/><Relationship Id="rId9" Type="http://schemas.openxmlformats.org/officeDocument/2006/relationships/image" Target="../media/image46.png"/><Relationship Id="rId14" Type="http://schemas.openxmlformats.org/officeDocument/2006/relationships/hyperlink" Target="http://destinet.eu/topics/knowledge-networking-training-and-education/setting-destination-and-topic-learning-areas-destinet"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9.jp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hyperlink" Target="http://destinet.eu/resources/...-various-target-groups/tourism-learning-area-toolkit/learning-area-market-innovation-process-tool" TargetMode="External"/><Relationship Id="rId5" Type="http://schemas.openxmlformats.org/officeDocument/2006/relationships/slide" Target="slide49.xml"/><Relationship Id="rId4" Type="http://schemas.openxmlformats.org/officeDocument/2006/relationships/slide" Target="slide2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destinet.eu/topics/" TargetMode="External"/><Relationship Id="rId2" Type="http://schemas.openxmlformats.org/officeDocument/2006/relationships/hyperlink" Target="http://destinet.eu/who-who/civil-society-ngos/topic-user-groups"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destinet.eu/topics/" TargetMode="Externa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hyperlink" Target="http://www.destinet.eu/" TargetMode="External"/><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destinet.eu/who-who/civil-society-ngos/topic-user-groups" TargetMode="External"/><Relationship Id="rId5" Type="http://schemas.openxmlformats.org/officeDocument/2006/relationships/image" Target="../media/image61.png"/><Relationship Id="rId4" Type="http://schemas.openxmlformats.org/officeDocument/2006/relationships/hyperlink" Target="http://destinet.eu/topics/knowledge-networking-training-and-education/setting-destination-and-topic-learning-areas-destinet"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12" Type="http://schemas.openxmlformats.org/officeDocument/2006/relationships/hyperlink" Target="http://destinet.eu/who-who/civil-society-ngos/topic-user-groups" TargetMode="Externa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hyperlink" Target="http://destinet.eu/who-who/civil-society-ngos/european-ecotourism-network" TargetMode="Externa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41.jpeg"/><Relationship Id="rId2" Type="http://schemas.openxmlformats.org/officeDocument/2006/relationships/hyperlink" Target="http://destinet.eu/" TargetMode="External"/><Relationship Id="rId1" Type="http://schemas.openxmlformats.org/officeDocument/2006/relationships/slideLayout" Target="../slideLayouts/slideLayout2.xml"/><Relationship Id="rId6" Type="http://schemas.openxmlformats.org/officeDocument/2006/relationships/hyperlink" Target="http://destinet.eu/topics/knowledge-networking-training-and-education/setting-destination-and-topic-learning-areas-destinet" TargetMode="External"/><Relationship Id="rId5" Type="http://schemas.openxmlformats.org/officeDocument/2006/relationships/hyperlink" Target="http://destinet.eu/background/help" TargetMode="External"/><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destinet.eu/who-who" TargetMode="Externa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29.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hyperlink" Target="http://destinet.eu/who-who" TargetMode="External"/><Relationship Id="rId5" Type="http://schemas.openxmlformats.org/officeDocument/2006/relationships/image" Target="../media/image72.jpg"/><Relationship Id="rId4" Type="http://schemas.openxmlformats.org/officeDocument/2006/relationships/image" Target="../media/image74.jp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destinet.eu/topics" TargetMode="Externa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destinet.eu/" TargetMode="External"/><Relationship Id="rId7"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slide" Target="slide23.xml"/><Relationship Id="rId4" Type="http://schemas.openxmlformats.org/officeDocument/2006/relationships/hyperlink" Target="http://destinet.eu/topics/knowledge-networking-training-and-education/setting-destination-and-topic-learning-areas-destine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destinet.eu/resources" TargetMode="Externa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destinet.eu/good-practices" TargetMode="Externa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2.jp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destinet.eu/market-place" TargetMode="Externa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destinet.eu/observatory-1" TargetMode="Externa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hyperlink" Target="http://destinet.eu/resources/...-various-target-groups/tourism-learning-area-toolkit/learning-area-market-innovation-process-too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destinet.eu/who-who/civil-society-ngos/fastlain/fast-lain-virtual-office/partner-sections/2.consorzio-insular-de-la-reserva-mundial-de-la-biosfera-la-palma-spain/iii.-research-market-place/3.1-stakeholders-contacts/reserva-de-biosfera-de-la-palma/" TargetMode="Externa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hyperlink" Target="http://destinet.eu/resources/...-various-target-groups/tourism-learning-area-toolkit" TargetMode="Externa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jpeg"/><Relationship Id="rId3" Type="http://schemas.openxmlformats.org/officeDocument/2006/relationships/hyperlink" Target="http://destinet.eu/who-who/civil-society-ngos/sustainable-responsible-tourism-croatia" TargetMode="External"/><Relationship Id="rId7" Type="http://schemas.openxmlformats.org/officeDocument/2006/relationships/hyperlink" Target="http://destinet.eu/who-who/civil-society-ngos/fastlain/fast-lain-virtual-office/partner-sections/2.consorzio-insular-de-la-reserva-mundial-de-la-biosfera-la-palma-spain/iii.-research-market-place/3.1-stakeholders-contacts/reserva-de-biosfera-de-la-palma/" TargetMode="External"/><Relationship Id="rId12"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destinet.eu/who-who/civil-society-ngos/" TargetMode="External"/><Relationship Id="rId11" Type="http://schemas.openxmlformats.org/officeDocument/2006/relationships/image" Target="../media/image16.png"/><Relationship Id="rId5" Type="http://schemas.openxmlformats.org/officeDocument/2006/relationships/hyperlink" Target="http://www.lapalmabiosfera.es/" TargetMode="External"/><Relationship Id="rId10" Type="http://schemas.openxmlformats.org/officeDocument/2006/relationships/image" Target="../media/image15.png"/><Relationship Id="rId4" Type="http://schemas.openxmlformats.org/officeDocument/2006/relationships/hyperlink" Target="http://destinet.eu/who-who/civil-society-ngos/carbon-neutral-travel-packages-saarland" TargetMode="External"/><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hyperlink" Target="http://destinet.eu/background/uses-destinet" TargetMode="External"/><Relationship Id="rId2" Type="http://schemas.openxmlformats.org/officeDocument/2006/relationships/slide" Target="slide4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destinet.eu/topics/knowledge-networking-training-and-education/setting-destination-and-topic-learning-areas-destinet" TargetMode="Externa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hyperlink" Target="http://destinet.eu/resources/...-various-target-groups/tourism-learning-area-toolkit" TargetMode="External"/><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destinet.eu/background/uses-destinet" TargetMode="External"/><Relationship Id="rId5" Type="http://schemas.openxmlformats.org/officeDocument/2006/relationships/hyperlink" Target="http://destinet.eu/destinet.publisher/promote_event" TargetMode="External"/><Relationship Id="rId4" Type="http://schemas.openxmlformats.org/officeDocument/2006/relationships/slide" Target="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destinet.eu/topics/knowledge-networking-training-and-education/setting-destination-and-topic-learning-areas-destine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destinet.eu/background/help" TargetMode="External"/><Relationship Id="rId7" Type="http://schemas.openxmlformats.org/officeDocument/2006/relationships/hyperlink" Target="http://destinet.eu/New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destinet.eu/who-who/civil-society-ngos/topic-user-groups" TargetMode="External"/><Relationship Id="rId5" Type="http://schemas.openxmlformats.org/officeDocument/2006/relationships/image" Target="../media/image6.jpg"/><Relationship Id="rId4" Type="http://schemas.openxmlformats.org/officeDocument/2006/relationships/hyperlink" Target="http://destinet.eu/"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9.jpg"/><Relationship Id="rId3" Type="http://schemas.openxmlformats.org/officeDocument/2006/relationships/hyperlink" Target="mailto:herbert.hamele@ecotrans.de" TargetMode="External"/><Relationship Id="rId7" Type="http://schemas.openxmlformats.org/officeDocument/2006/relationships/hyperlink" Target="http://destinet.eu/background/uses-destinet" TargetMode="External"/><Relationship Id="rId12" Type="http://schemas.openxmlformats.org/officeDocument/2006/relationships/hyperlink" Target="http://destinet.eu/background" TargetMode="External"/><Relationship Id="rId2" Type="http://schemas.openxmlformats.org/officeDocument/2006/relationships/hyperlink" Target="http://www.desinet.eu/" TargetMode="External"/><Relationship Id="rId16"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88.jpeg"/><Relationship Id="rId5" Type="http://schemas.openxmlformats.org/officeDocument/2006/relationships/hyperlink" Target="http://www.ecotrans.org/" TargetMode="External"/><Relationship Id="rId15" Type="http://schemas.openxmlformats.org/officeDocument/2006/relationships/image" Target="../media/image91.png"/><Relationship Id="rId10" Type="http://schemas.openxmlformats.org/officeDocument/2006/relationships/image" Target="../media/image34.png"/><Relationship Id="rId4" Type="http://schemas.openxmlformats.org/officeDocument/2006/relationships/hyperlink" Target="mailto:gordon.destinet@ecotrans.de" TargetMode="External"/><Relationship Id="rId9" Type="http://schemas.openxmlformats.org/officeDocument/2006/relationships/hyperlink" Target="http://www.destinet.eu/" TargetMode="External"/><Relationship Id="rId14" Type="http://schemas.openxmlformats.org/officeDocument/2006/relationships/image" Target="../media/image9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hyperlink" Target="http://www.destinet.eu/" TargetMode="External"/><Relationship Id="rId2" Type="http://schemas.openxmlformats.org/officeDocument/2006/relationships/hyperlink" Target="http://destinet.eu/who-who/civil-society-ngos/linkingtourism-" TargetMode="Externa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destinet.eu/resources/...-various-target-groups/tourism-learning-area-toolkit/innovation-tourism-how-create-tourism-learning-area-handbook" TargetMode="External"/><Relationship Id="rId7" Type="http://schemas.openxmlformats.org/officeDocument/2006/relationships/hyperlink" Target="http://destinet.eu/topics/knowledge-networking-training-and-education/setting-destination-and-topic-learning-areas-destine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eit.europa.eu/kics/" TargetMode="Externa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hyperlink" Target="http://destinet.eu/resources/...-various-target-groups/tourism-learning-area-toolkit/innovation-tourism-how-create-tourism-learning-area-handbook" TargetMode="External"/><Relationship Id="rId7"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destinet.eu/topics/knowledge-networking-training-and-education/setting-destination-and-topic-learning-areas-destinet" TargetMode="External"/><Relationship Id="rId5" Type="http://schemas.openxmlformats.org/officeDocument/2006/relationships/image" Target="../media/image26.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6" y="0"/>
            <a:ext cx="7045166" cy="9245810"/>
          </a:xfrm>
          <a:prstGeom prst="rect">
            <a:avLst/>
          </a:prstGeom>
        </p:spPr>
      </p:pic>
      <p:sp>
        <p:nvSpPr>
          <p:cNvPr id="2055" name="Titel 1"/>
          <p:cNvSpPr>
            <a:spLocks noGrp="1"/>
          </p:cNvSpPr>
          <p:nvPr>
            <p:ph type="ctrTitle"/>
          </p:nvPr>
        </p:nvSpPr>
        <p:spPr>
          <a:xfrm>
            <a:off x="230428" y="195997"/>
            <a:ext cx="6199584" cy="2305712"/>
          </a:xfrm>
        </p:spPr>
        <p:txBody>
          <a:bodyPr/>
          <a:lstStyle/>
          <a:p>
            <a:pPr eaLnBrk="1" hangingPunct="1">
              <a:lnSpc>
                <a:spcPts val="2400"/>
              </a:lnSpc>
              <a:spcAft>
                <a:spcPts val="1200"/>
              </a:spcAft>
            </a:pPr>
            <a:r>
              <a:rPr lang="en-GB" sz="2400" b="1" dirty="0" smtClean="0">
                <a:solidFill>
                  <a:schemeClr val="tx2"/>
                </a:solidFill>
                <a:latin typeface="Arial" pitchFamily="34" charset="0"/>
              </a:rPr>
              <a:t>  </a:t>
            </a:r>
            <a:br>
              <a:rPr lang="en-GB" sz="2400" b="1" dirty="0" smtClean="0">
                <a:solidFill>
                  <a:schemeClr val="tx2"/>
                </a:solidFill>
                <a:latin typeface="Arial" pitchFamily="34" charset="0"/>
              </a:rPr>
            </a:br>
            <a:r>
              <a:rPr lang="en-GB" sz="2400" b="1" dirty="0" smtClean="0">
                <a:solidFill>
                  <a:srgbClr val="FBE905"/>
                </a:solidFill>
                <a:latin typeface="Arial" pitchFamily="34" charset="0"/>
              </a:rPr>
              <a:t>Tourism </a:t>
            </a:r>
            <a:br>
              <a:rPr lang="en-GB" sz="2400" b="1" dirty="0" smtClean="0">
                <a:solidFill>
                  <a:srgbClr val="FBE905"/>
                </a:solidFill>
                <a:latin typeface="Arial" pitchFamily="34" charset="0"/>
              </a:rPr>
            </a:br>
            <a:r>
              <a:rPr lang="en-GB" sz="2400" b="1" dirty="0" smtClean="0">
                <a:solidFill>
                  <a:srgbClr val="FBE905"/>
                </a:solidFill>
                <a:latin typeface="Arial" pitchFamily="34" charset="0"/>
              </a:rPr>
              <a:t>Knowledge &amp; Innovation </a:t>
            </a:r>
            <a:br>
              <a:rPr lang="en-GB" sz="2400" b="1" dirty="0" smtClean="0">
                <a:solidFill>
                  <a:srgbClr val="FBE905"/>
                </a:solidFill>
                <a:latin typeface="Arial" pitchFamily="34" charset="0"/>
              </a:rPr>
            </a:br>
            <a:r>
              <a:rPr lang="en-GB" sz="2400" b="1" dirty="0" smtClean="0">
                <a:solidFill>
                  <a:srgbClr val="FBE905"/>
                </a:solidFill>
                <a:latin typeface="Arial" pitchFamily="34" charset="0"/>
              </a:rPr>
              <a:t>Communities</a:t>
            </a:r>
            <a:br>
              <a:rPr lang="en-GB" sz="2400" b="1" dirty="0" smtClean="0">
                <a:solidFill>
                  <a:srgbClr val="FBE905"/>
                </a:solidFill>
                <a:latin typeface="Arial" pitchFamily="34" charset="0"/>
              </a:rPr>
            </a:br>
            <a:r>
              <a:rPr lang="en-GB" sz="1800" b="1" dirty="0" smtClean="0">
                <a:solidFill>
                  <a:srgbClr val="FBE905"/>
                </a:solidFill>
                <a:latin typeface="Arial" pitchFamily="34" charset="0"/>
              </a:rPr>
              <a:t>A Guide  to Multi-Stakeholder Tourism Knowledge Networking to Improve European Innovation, Competitiveness and Sustainability</a:t>
            </a:r>
            <a:endParaRPr lang="de-DE" sz="2400" b="1" dirty="0" smtClean="0">
              <a:solidFill>
                <a:srgbClr val="FBE905"/>
              </a:solidFill>
              <a:latin typeface="Arial" pitchFamily="34" charset="0"/>
            </a:endParaRPr>
          </a:p>
        </p:txBody>
      </p:sp>
      <p:pic>
        <p:nvPicPr>
          <p:cNvPr id="205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8025" y="8571714"/>
            <a:ext cx="662195" cy="18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
          <p:cNvSpPr>
            <a:spLocks noChangeArrowheads="1"/>
          </p:cNvSpPr>
          <p:nvPr/>
        </p:nvSpPr>
        <p:spPr bwMode="auto">
          <a:xfrm>
            <a:off x="1018259" y="7678316"/>
            <a:ext cx="468048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1" dirty="0">
                <a:solidFill>
                  <a:srgbClr val="FBE905"/>
                </a:solidFill>
              </a:rPr>
              <a:t>Further Action on Sustainable Tourism </a:t>
            </a:r>
            <a:r>
              <a:rPr lang="en-US" sz="1100" b="1" dirty="0" smtClean="0">
                <a:solidFill>
                  <a:srgbClr val="FBE905"/>
                </a:solidFill>
              </a:rPr>
              <a:t>–  </a:t>
            </a:r>
          </a:p>
          <a:p>
            <a:pPr algn="ctr"/>
            <a:r>
              <a:rPr lang="en-US" sz="1100" b="1" dirty="0" smtClean="0">
                <a:solidFill>
                  <a:srgbClr val="FBE905"/>
                </a:solidFill>
              </a:rPr>
              <a:t>Learning Area </a:t>
            </a:r>
            <a:r>
              <a:rPr lang="en-US" sz="1100" b="1" dirty="0">
                <a:solidFill>
                  <a:srgbClr val="FBE905"/>
                </a:solidFill>
              </a:rPr>
              <a:t>Innovation Networks</a:t>
            </a:r>
            <a:r>
              <a:rPr lang="en-US" sz="1200" b="1" dirty="0">
                <a:solidFill>
                  <a:srgbClr val="FBE905"/>
                </a:solidFill>
              </a:rPr>
              <a:t/>
            </a:r>
            <a:br>
              <a:rPr lang="en-US" sz="1200" b="1" dirty="0">
                <a:solidFill>
                  <a:srgbClr val="FBE905"/>
                </a:solidFill>
              </a:rPr>
            </a:br>
            <a:r>
              <a:rPr lang="en-US" sz="1200" b="1" dirty="0">
                <a:solidFill>
                  <a:srgbClr val="FBE905"/>
                </a:solidFill>
              </a:rPr>
              <a:t>(</a:t>
            </a:r>
            <a:r>
              <a:rPr lang="en-US" sz="1200" b="1" dirty="0" smtClean="0">
                <a:solidFill>
                  <a:srgbClr val="FBE905"/>
                </a:solidFill>
              </a:rPr>
              <a:t>FAST-LAIN) </a:t>
            </a:r>
          </a:p>
          <a:p>
            <a:pPr algn="ctr"/>
            <a:r>
              <a:rPr lang="en-US" sz="1200" b="1" dirty="0" smtClean="0">
                <a:solidFill>
                  <a:srgbClr val="FBE905"/>
                </a:solidFill>
              </a:rPr>
              <a:t>EU </a:t>
            </a:r>
            <a:r>
              <a:rPr lang="en-US" sz="1200" b="1" dirty="0">
                <a:solidFill>
                  <a:srgbClr val="FBE905"/>
                </a:solidFill>
              </a:rPr>
              <a:t>Project – </a:t>
            </a:r>
            <a:r>
              <a:rPr lang="en-US" sz="1200" b="1" dirty="0" smtClean="0">
                <a:solidFill>
                  <a:srgbClr val="FBE905"/>
                </a:solidFill>
              </a:rPr>
              <a:t>CIP </a:t>
            </a:r>
            <a:r>
              <a:rPr lang="en-US" sz="1200" b="1" dirty="0" err="1">
                <a:solidFill>
                  <a:srgbClr val="FBE905"/>
                </a:solidFill>
              </a:rPr>
              <a:t>Programme</a:t>
            </a:r>
            <a:r>
              <a:rPr lang="en-US" sz="1200" b="1" dirty="0">
                <a:solidFill>
                  <a:srgbClr val="FBE905"/>
                </a:solidFill>
              </a:rPr>
              <a:t> DG Enterprise 2011- </a:t>
            </a:r>
            <a:r>
              <a:rPr lang="en-US" sz="1200" b="1" dirty="0" smtClean="0">
                <a:solidFill>
                  <a:srgbClr val="FBE905"/>
                </a:solidFill>
              </a:rPr>
              <a:t>2012</a:t>
            </a:r>
            <a:endParaRPr lang="en-GB" sz="1600" dirty="0">
              <a:solidFill>
                <a:srgbClr val="FBE905"/>
              </a:solidFill>
            </a:endParaRPr>
          </a:p>
        </p:txBody>
      </p:sp>
      <p:pic>
        <p:nvPicPr>
          <p:cNvPr id="2059" name="Bild 1" descr="http://destinet.eu/images/destinetservic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611" y="8570603"/>
            <a:ext cx="1015614" cy="17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Content Placeholder 11"/>
          <p:cNvPicPr>
            <a:picLocks noChangeAspect="1"/>
          </p:cNvPicPr>
          <p:nvPr/>
        </p:nvPicPr>
        <p:blipFill>
          <a:blip r:embed="rId5" cstate="print">
            <a:extLst>
              <a:ext uri="{28A0092B-C50C-407E-A947-70E740481C1C}">
                <a14:useLocalDpi xmlns:a14="http://schemas.microsoft.com/office/drawing/2010/main" val="0"/>
              </a:ext>
            </a:extLst>
          </a:blip>
          <a:srcRect l="23265" t="16978" r="24924" b="15358"/>
          <a:stretch>
            <a:fillRect/>
          </a:stretch>
        </p:blipFill>
        <p:spPr bwMode="auto">
          <a:xfrm>
            <a:off x="5967984" y="8401284"/>
            <a:ext cx="395784" cy="37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ttp://destinet.eu/images/CIP%20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2828" y="7725162"/>
            <a:ext cx="384791" cy="4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1"/>
          <p:cNvPicPr>
            <a:picLocks noChangeAspect="1"/>
          </p:cNvPicPr>
          <p:nvPr/>
        </p:nvPicPr>
        <p:blipFill>
          <a:blip r:embed="rId5" cstate="print">
            <a:extLst>
              <a:ext uri="{28A0092B-C50C-407E-A947-70E740481C1C}">
                <a14:useLocalDpi xmlns:a14="http://schemas.microsoft.com/office/drawing/2010/main" val="0"/>
              </a:ext>
            </a:extLst>
          </a:blip>
          <a:srcRect l="23265" t="16978" r="24924" b="15358"/>
          <a:stretch>
            <a:fillRect/>
          </a:stretch>
        </p:blipFill>
        <p:spPr bwMode="auto">
          <a:xfrm>
            <a:off x="5967000" y="559292"/>
            <a:ext cx="395784" cy="37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11"/>
          <p:cNvPicPr>
            <a:picLocks noChangeAspect="1"/>
          </p:cNvPicPr>
          <p:nvPr/>
        </p:nvPicPr>
        <p:blipFill>
          <a:blip r:embed="rId5" cstate="print">
            <a:extLst>
              <a:ext uri="{28A0092B-C50C-407E-A947-70E740481C1C}">
                <a14:useLocalDpi xmlns:a14="http://schemas.microsoft.com/office/drawing/2010/main" val="0"/>
              </a:ext>
            </a:extLst>
          </a:blip>
          <a:srcRect l="23265" t="16978" r="24924" b="15358"/>
          <a:stretch>
            <a:fillRect/>
          </a:stretch>
        </p:blipFill>
        <p:spPr bwMode="auto">
          <a:xfrm>
            <a:off x="364963" y="559292"/>
            <a:ext cx="395784" cy="37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11"/>
          <p:cNvPicPr>
            <a:picLocks noChangeAspect="1"/>
          </p:cNvPicPr>
          <p:nvPr/>
        </p:nvPicPr>
        <p:blipFill>
          <a:blip r:embed="rId5" cstate="print">
            <a:extLst>
              <a:ext uri="{28A0092B-C50C-407E-A947-70E740481C1C}">
                <a14:useLocalDpi xmlns:a14="http://schemas.microsoft.com/office/drawing/2010/main" val="0"/>
              </a:ext>
            </a:extLst>
          </a:blip>
          <a:srcRect l="23265" t="16978" r="24924" b="15358"/>
          <a:stretch>
            <a:fillRect/>
          </a:stretch>
        </p:blipFill>
        <p:spPr bwMode="auto">
          <a:xfrm>
            <a:off x="364963" y="8396625"/>
            <a:ext cx="395784" cy="37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382823" y="467544"/>
            <a:ext cx="5997821" cy="13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016" y="2501709"/>
            <a:ext cx="5077968" cy="5041392"/>
          </a:xfrm>
          <a:prstGeom prst="rect">
            <a:avLst/>
          </a:prstGeom>
        </p:spPr>
      </p:pic>
      <p:cxnSp>
        <p:nvCxnSpPr>
          <p:cNvPr id="17" name="Straight Connector 16"/>
          <p:cNvCxnSpPr/>
          <p:nvPr/>
        </p:nvCxnSpPr>
        <p:spPr>
          <a:xfrm>
            <a:off x="382822" y="8892480"/>
            <a:ext cx="5997821" cy="13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Content Placeholder 11"/>
          <p:cNvPicPr>
            <a:picLocks noChangeAspect="1"/>
          </p:cNvPicPr>
          <p:nvPr/>
        </p:nvPicPr>
        <p:blipFill>
          <a:blip r:embed="rId8" cstate="print">
            <a:extLst>
              <a:ext uri="{28A0092B-C50C-407E-A947-70E740481C1C}">
                <a14:useLocalDpi xmlns:a14="http://schemas.microsoft.com/office/drawing/2010/main" val="0"/>
              </a:ext>
            </a:extLst>
          </a:blip>
          <a:srcRect l="23265" t="16978" r="24924" b="15358"/>
          <a:stretch>
            <a:fillRect/>
          </a:stretch>
        </p:blipFill>
        <p:spPr bwMode="auto">
          <a:xfrm>
            <a:off x="3363872" y="8570603"/>
            <a:ext cx="197892" cy="18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42899" y="553990"/>
            <a:ext cx="6172200" cy="853029"/>
          </a:xfrm>
        </p:spPr>
        <p:txBody>
          <a:bodyPr/>
          <a:lstStyle/>
          <a:p>
            <a:r>
              <a:rPr lang="en-US" sz="2400" dirty="0" smtClean="0"/>
              <a:t>Tourism Knowledge </a:t>
            </a:r>
            <a:r>
              <a:rPr lang="en-US" sz="2400" dirty="0"/>
              <a:t>&amp; Information </a:t>
            </a:r>
            <a:r>
              <a:rPr lang="en-US" sz="2400" dirty="0" smtClean="0"/>
              <a:t>Communities </a:t>
            </a:r>
            <a:br>
              <a:rPr lang="en-US" sz="2400" dirty="0" smtClean="0"/>
            </a:br>
            <a:r>
              <a:rPr lang="en-US" sz="2400" dirty="0" smtClean="0"/>
              <a:t/>
            </a:r>
            <a:br>
              <a:rPr lang="en-US" sz="2400" dirty="0" smtClean="0"/>
            </a:br>
            <a:endParaRPr lang="en-US" sz="2400" dirty="0" smtClean="0"/>
          </a:p>
        </p:txBody>
      </p:sp>
      <p:sp>
        <p:nvSpPr>
          <p:cNvPr id="6147" name="Content Placeholder 2"/>
          <p:cNvSpPr>
            <a:spLocks noGrp="1"/>
          </p:cNvSpPr>
          <p:nvPr>
            <p:ph idx="1"/>
          </p:nvPr>
        </p:nvSpPr>
        <p:spPr>
          <a:xfrm>
            <a:off x="589804" y="1547664"/>
            <a:ext cx="5431482" cy="1865181"/>
          </a:xfrm>
        </p:spPr>
        <p:txBody>
          <a:bodyPr/>
          <a:lstStyle/>
          <a:p>
            <a:pPr marL="0" indent="0">
              <a:buNone/>
            </a:pPr>
            <a:r>
              <a:rPr lang="en-US" sz="1200" dirty="0" smtClean="0"/>
              <a:t>Alongside capital investment, the development of human potential is key to the processes of innovation for competitiveness, sustainability and inclusiveness:</a:t>
            </a:r>
          </a:p>
          <a:p>
            <a:pPr algn="just"/>
            <a:r>
              <a:rPr lang="en-US" sz="1200" dirty="0" smtClean="0"/>
              <a:t>A </a:t>
            </a:r>
            <a:r>
              <a:rPr lang="en-US" sz="1200" dirty="0"/>
              <a:t>K</a:t>
            </a:r>
            <a:r>
              <a:rPr lang="en-US" sz="1200" dirty="0" smtClean="0"/>
              <a:t>nowledge &amp; Information Community provides </a:t>
            </a:r>
            <a:r>
              <a:rPr lang="en-US" sz="1200" b="1" i="1" dirty="0" smtClean="0"/>
              <a:t>a common tourism knowledge base</a:t>
            </a:r>
            <a:r>
              <a:rPr lang="en-US" sz="1200" b="1" dirty="0" smtClean="0"/>
              <a:t> and </a:t>
            </a:r>
            <a:r>
              <a:rPr lang="en-US" sz="1200" b="1" i="1" dirty="0" smtClean="0"/>
              <a:t>information network </a:t>
            </a:r>
            <a:r>
              <a:rPr lang="en-US" sz="1200" dirty="0" smtClean="0"/>
              <a:t>for people interested in </a:t>
            </a:r>
            <a:r>
              <a:rPr lang="en-US" sz="1200" b="1" i="1" dirty="0" smtClean="0"/>
              <a:t>SME and workforce improvement.</a:t>
            </a:r>
          </a:p>
          <a:p>
            <a:pPr algn="just"/>
            <a:r>
              <a:rPr lang="en-US" sz="1200" dirty="0" smtClean="0"/>
              <a:t>It aims to deliver timely, credible and verified information through </a:t>
            </a:r>
            <a:r>
              <a:rPr lang="en-US" sz="1200" b="1" i="1" dirty="0" smtClean="0"/>
              <a:t>client-</a:t>
            </a:r>
            <a:r>
              <a:rPr lang="en-US" sz="1200" b="1" i="1" dirty="0" err="1" smtClean="0"/>
              <a:t>centred</a:t>
            </a:r>
            <a:r>
              <a:rPr lang="en-US" sz="1200" b="1" i="1" dirty="0" smtClean="0"/>
              <a:t> learning systems that foster entrepreneurial activity.</a:t>
            </a:r>
          </a:p>
          <a:p>
            <a:pPr algn="just"/>
            <a:r>
              <a:rPr lang="en-US" sz="1200" dirty="0" smtClean="0"/>
              <a:t>A </a:t>
            </a:r>
            <a:r>
              <a:rPr lang="en-US" sz="1200" dirty="0"/>
              <a:t>Knowledge </a:t>
            </a:r>
            <a:r>
              <a:rPr lang="en-US" sz="1200" dirty="0" smtClean="0"/>
              <a:t>&amp;  </a:t>
            </a:r>
            <a:r>
              <a:rPr lang="en-US" sz="1200" dirty="0"/>
              <a:t>Information Community </a:t>
            </a:r>
            <a:r>
              <a:rPr lang="en-US" sz="1200" dirty="0" smtClean="0"/>
              <a:t>develops a </a:t>
            </a:r>
            <a:r>
              <a:rPr lang="en-US" sz="1200" b="1" i="1" dirty="0" smtClean="0"/>
              <a:t>historical knowledge base </a:t>
            </a:r>
            <a:r>
              <a:rPr lang="en-US" sz="1200" dirty="0" smtClean="0"/>
              <a:t>of empirical, analytical and subjective data for </a:t>
            </a:r>
            <a:r>
              <a:rPr lang="en-US" sz="1200" b="1" i="1" dirty="0" smtClean="0"/>
              <a:t>strategic forecasting, resource planning, marketing, monitoring and reporting purposes</a:t>
            </a:r>
            <a:r>
              <a:rPr lang="en-US" sz="1200" i="1" dirty="0" smtClean="0"/>
              <a:t>.</a:t>
            </a:r>
          </a:p>
          <a:p>
            <a:pPr algn="just"/>
            <a:endParaRPr lang="en-US" sz="1100" dirty="0" smtClean="0"/>
          </a:p>
        </p:txBody>
      </p:sp>
      <p:sp>
        <p:nvSpPr>
          <p:cNvPr id="4" name="Title 1"/>
          <p:cNvSpPr txBox="1">
            <a:spLocks/>
          </p:cNvSpPr>
          <p:nvPr/>
        </p:nvSpPr>
        <p:spPr bwMode="auto">
          <a:xfrm>
            <a:off x="167429" y="3491880"/>
            <a:ext cx="61722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GB" sz="2400" dirty="0" smtClean="0"/>
          </a:p>
          <a:p>
            <a:r>
              <a:rPr lang="en-GB" sz="2400" dirty="0" smtClean="0"/>
              <a:t>Need </a:t>
            </a:r>
          </a:p>
          <a:p>
            <a:endParaRPr lang="en-GB" sz="2400" dirty="0" smtClean="0"/>
          </a:p>
        </p:txBody>
      </p:sp>
      <p:sp>
        <p:nvSpPr>
          <p:cNvPr id="5" name="Content Placeholder 2"/>
          <p:cNvSpPr txBox="1">
            <a:spLocks/>
          </p:cNvSpPr>
          <p:nvPr/>
        </p:nvSpPr>
        <p:spPr bwMode="auto">
          <a:xfrm>
            <a:off x="485773" y="3923928"/>
            <a:ext cx="5535513"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GB" sz="1200" dirty="0" smtClean="0"/>
              <a:t>In response to the rapidly changing demands  and  possibilities of new technologies and their effect on labour organisation, lifestyle and market opportunities, modern societies are moving from the classical linear, staged workforce education system of formal schooling followed by  entry into a company job  then retirement, changing to a </a:t>
            </a:r>
            <a:r>
              <a:rPr lang="en-GB" sz="1200" b="1" i="1" dirty="0" smtClean="0"/>
              <a:t>holistic system of life-long learning and self-organised employment</a:t>
            </a:r>
            <a:r>
              <a:rPr lang="en-GB" sz="1200" dirty="0" smtClean="0"/>
              <a:t>. </a:t>
            </a:r>
          </a:p>
          <a:p>
            <a:pPr marL="0" indent="0" algn="just">
              <a:buFont typeface="Arial" charset="0"/>
              <a:buNone/>
              <a:defRPr/>
            </a:pPr>
            <a:r>
              <a:rPr lang="en-GB" sz="1200" dirty="0" smtClean="0"/>
              <a:t>The call for improved sustainability, competitiveness, inclusiveness through innovation means delivering new marketable products, but this requires:</a:t>
            </a:r>
          </a:p>
          <a:p>
            <a:pPr marL="355600" indent="-260350" algn="just">
              <a:defRPr/>
            </a:pPr>
            <a:r>
              <a:rPr lang="en-GB" sz="1200" dirty="0" smtClean="0"/>
              <a:t>more flexible, knowledgeable work force</a:t>
            </a:r>
          </a:p>
          <a:p>
            <a:pPr indent="-247650" algn="just">
              <a:defRPr/>
            </a:pPr>
            <a:r>
              <a:rPr lang="en-GB" sz="1200" dirty="0" smtClean="0"/>
              <a:t>more qualified labour skills,</a:t>
            </a:r>
          </a:p>
          <a:p>
            <a:pPr indent="-247650" algn="just">
              <a:defRPr/>
            </a:pPr>
            <a:r>
              <a:rPr lang="en-GB" sz="1200" dirty="0" smtClean="0"/>
              <a:t>improved access to knowledge</a:t>
            </a:r>
          </a:p>
          <a:p>
            <a:pPr indent="-247650" algn="just">
              <a:defRPr/>
            </a:pPr>
            <a:r>
              <a:rPr lang="en-GB" sz="1200" dirty="0" smtClean="0"/>
              <a:t>structured good practice transfer systems.</a:t>
            </a:r>
          </a:p>
          <a:p>
            <a:pPr marL="0" indent="0" algn="just">
              <a:buNone/>
              <a:defRPr/>
            </a:pPr>
            <a:r>
              <a:rPr lang="en-GB" sz="1200" dirty="0" smtClean="0"/>
              <a:t>Innovation needs knowledge – better access to knowledge produces stronger innovation. Knowledge management processes in a </a:t>
            </a:r>
            <a:r>
              <a:rPr lang="en-US" sz="1200" dirty="0"/>
              <a:t>Knowledge &amp;  Information Community </a:t>
            </a:r>
            <a:r>
              <a:rPr lang="en-GB" sz="1200" b="1" i="1" dirty="0" smtClean="0"/>
              <a:t>improve  stakeholder  access to  learning</a:t>
            </a:r>
            <a:r>
              <a:rPr lang="en-GB" sz="1200" dirty="0" smtClean="0"/>
              <a:t>, and therefore to greater knowledge and innovation. Regions that do not support their businesses and workforce in this way will become uncompetitive.</a:t>
            </a:r>
          </a:p>
          <a:p>
            <a:pPr marL="0" indent="0" algn="just">
              <a:buFont typeface="Arial" charset="0"/>
              <a:buNone/>
              <a:defRPr/>
            </a:pPr>
            <a:endParaRPr lang="en-GB" dirty="0" smtClean="0"/>
          </a:p>
          <a:p>
            <a:pPr marL="0" indent="0" algn="just">
              <a:buNone/>
              <a:defRPr/>
            </a:pPr>
            <a:endParaRPr lang="en-GB" dirty="0"/>
          </a:p>
        </p:txBody>
      </p:sp>
      <p:sp>
        <p:nvSpPr>
          <p:cNvPr id="2" name="Rectangle 1"/>
          <p:cNvSpPr/>
          <p:nvPr/>
        </p:nvSpPr>
        <p:spPr>
          <a:xfrm>
            <a:off x="455463" y="7380312"/>
            <a:ext cx="5947074" cy="1292662"/>
          </a:xfrm>
          <a:prstGeom prst="rect">
            <a:avLst/>
          </a:prstGeom>
        </p:spPr>
        <p:txBody>
          <a:bodyPr wrap="square">
            <a:spAutoFit/>
          </a:bodyPr>
          <a:lstStyle/>
          <a:p>
            <a:pPr marL="228600" indent="-228600">
              <a:buFont typeface="+mj-lt"/>
              <a:buAutoNum type="arabicPeriod"/>
              <a:defRPr/>
            </a:pPr>
            <a:r>
              <a:rPr lang="en-GB" sz="1200" dirty="0">
                <a:latin typeface="+mn-lt"/>
              </a:rPr>
              <a:t>Improved local to international coherence of knowledge transfer between stakeholders </a:t>
            </a:r>
          </a:p>
          <a:p>
            <a:pPr marL="228600" indent="-228600">
              <a:buFont typeface="+mj-lt"/>
              <a:buAutoNum type="arabicPeriod"/>
              <a:defRPr/>
            </a:pPr>
            <a:r>
              <a:rPr lang="en-GB" sz="1200" dirty="0">
                <a:latin typeface="+mn-lt"/>
              </a:rPr>
              <a:t>Better governance of learning resources</a:t>
            </a:r>
          </a:p>
          <a:p>
            <a:pPr marL="228600" indent="-228600">
              <a:buFont typeface="+mj-lt"/>
              <a:buAutoNum type="arabicPeriod"/>
              <a:defRPr/>
            </a:pPr>
            <a:r>
              <a:rPr lang="en-GB" sz="1200" dirty="0">
                <a:latin typeface="+mn-lt"/>
              </a:rPr>
              <a:t>Stronger supply chain sustainability through regional clustering </a:t>
            </a:r>
          </a:p>
          <a:p>
            <a:pPr marL="228600" indent="-228600">
              <a:buFont typeface="+mj-lt"/>
              <a:buAutoNum type="arabicPeriod"/>
              <a:defRPr/>
            </a:pPr>
            <a:r>
              <a:rPr lang="en-GB" sz="1200" dirty="0">
                <a:latin typeface="+mn-lt"/>
              </a:rPr>
              <a:t>More learning opportunities for tourism SME and workforce </a:t>
            </a:r>
            <a:r>
              <a:rPr lang="en-GB" sz="1200" dirty="0" smtClean="0">
                <a:latin typeface="+mn-lt"/>
              </a:rPr>
              <a:t>stakeholders</a:t>
            </a:r>
          </a:p>
          <a:p>
            <a:pPr marL="228600" indent="-228600">
              <a:buFont typeface="+mj-lt"/>
              <a:buAutoNum type="arabicPeriod"/>
              <a:defRPr/>
            </a:pPr>
            <a:r>
              <a:rPr lang="en-GB" sz="1200" dirty="0" smtClean="0">
                <a:latin typeface="+mn-lt"/>
              </a:rPr>
              <a:t>Better information links between topic information, sectors,  and stakeholders</a:t>
            </a:r>
            <a:endParaRPr lang="en-GB" sz="1200" dirty="0">
              <a:latin typeface="+mn-lt"/>
            </a:endParaRPr>
          </a:p>
          <a:p>
            <a:pPr>
              <a:defRPr/>
            </a:pPr>
            <a:endParaRPr lang="en-GB" dirty="0"/>
          </a:p>
        </p:txBody>
      </p:sp>
      <p:sp>
        <p:nvSpPr>
          <p:cNvPr id="7" name="Title 1"/>
          <p:cNvSpPr txBox="1">
            <a:spLocks/>
          </p:cNvSpPr>
          <p:nvPr/>
        </p:nvSpPr>
        <p:spPr bwMode="auto">
          <a:xfrm>
            <a:off x="167429" y="6948264"/>
            <a:ext cx="61722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dirty="0" smtClean="0"/>
              <a:t>Benefits </a:t>
            </a:r>
          </a:p>
        </p:txBody>
      </p:sp>
      <p:sp>
        <p:nvSpPr>
          <p:cNvPr id="8" name="Rectangle 7"/>
          <p:cNvSpPr/>
          <p:nvPr/>
        </p:nvSpPr>
        <p:spPr>
          <a:xfrm>
            <a:off x="6601718" y="3651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pPr>
              <a:defRPr/>
            </a:pPr>
            <a:fld id="{23E73079-3305-4BEC-8A82-ABFC85BE8A1F}" type="slidenum">
              <a:rPr lang="de-DE" smtClean="0"/>
              <a:pPr>
                <a:defRPr/>
              </a:pPr>
              <a:t>10</a:t>
            </a:fld>
            <a:endParaRPr lang="de-DE"/>
          </a:p>
        </p:txBody>
      </p:sp>
      <p:sp>
        <p:nvSpPr>
          <p:cNvPr id="13"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3" name="TextBox 2"/>
          <p:cNvSpPr txBox="1"/>
          <p:nvPr/>
        </p:nvSpPr>
        <p:spPr>
          <a:xfrm>
            <a:off x="2770323" y="1176187"/>
            <a:ext cx="1317353" cy="461665"/>
          </a:xfrm>
          <a:prstGeom prst="rect">
            <a:avLst/>
          </a:prstGeom>
          <a:noFill/>
        </p:spPr>
        <p:txBody>
          <a:bodyPr wrap="square" rtlCol="0">
            <a:spAutoFit/>
          </a:bodyPr>
          <a:lstStyle/>
          <a:p>
            <a:r>
              <a:rPr lang="en-US" sz="2400" b="1" dirty="0">
                <a:latin typeface="+mj-lt"/>
                <a:ea typeface="+mj-ea"/>
                <a:cs typeface="+mj-cs"/>
              </a:rPr>
              <a:t>Purpose</a:t>
            </a:r>
            <a:endParaRPr lang="en-GB" sz="2400" b="1" dirty="0">
              <a:latin typeface="+mj-lt"/>
              <a:ea typeface="+mj-ea"/>
              <a:cs typeface="+mj-cs"/>
            </a:endParaRPr>
          </a:p>
        </p:txBody>
      </p:sp>
      <p:pic>
        <p:nvPicPr>
          <p:cNvPr id="16" name="Picture 15">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15111" y="1259632"/>
            <a:ext cx="6172200" cy="605416"/>
          </a:xfrm>
        </p:spPr>
        <p:txBody>
          <a:bodyPr/>
          <a:lstStyle/>
          <a:p>
            <a:r>
              <a:rPr lang="en-US" sz="1400" dirty="0" smtClean="0"/>
              <a:t>Tourism Knowledge </a:t>
            </a:r>
            <a:r>
              <a:rPr lang="en-US" sz="1400" dirty="0"/>
              <a:t>&amp; Information Communities </a:t>
            </a:r>
            <a:r>
              <a:rPr lang="en-GB" sz="1400" dirty="0" smtClean="0"/>
              <a:t>address the following issues:</a:t>
            </a:r>
          </a:p>
        </p:txBody>
      </p:sp>
      <p:sp>
        <p:nvSpPr>
          <p:cNvPr id="8195" name="Content Placeholder 2"/>
          <p:cNvSpPr>
            <a:spLocks noGrp="1"/>
          </p:cNvSpPr>
          <p:nvPr>
            <p:ph idx="1"/>
          </p:nvPr>
        </p:nvSpPr>
        <p:spPr>
          <a:xfrm>
            <a:off x="728699" y="1871700"/>
            <a:ext cx="5400601" cy="5400600"/>
          </a:xfrm>
        </p:spPr>
        <p:txBody>
          <a:bodyPr/>
          <a:lstStyle/>
          <a:p>
            <a:pPr marL="0" indent="0" algn="ctr">
              <a:buNone/>
            </a:pPr>
            <a:r>
              <a:rPr lang="en-GB" sz="2800" dirty="0" smtClean="0"/>
              <a:t>Globalization</a:t>
            </a:r>
            <a:r>
              <a:rPr lang="en-GB" sz="2800" b="1" dirty="0" smtClean="0"/>
              <a:t>,</a:t>
            </a:r>
            <a:r>
              <a:rPr lang="en-GB" sz="1400" b="1" dirty="0" smtClean="0"/>
              <a:t> </a:t>
            </a:r>
            <a:r>
              <a:rPr lang="en-GB" sz="2000" b="1" dirty="0" smtClean="0"/>
              <a:t>Knowledge Economy</a:t>
            </a:r>
            <a:r>
              <a:rPr lang="en-GB" sz="1400" dirty="0" smtClean="0"/>
              <a:t>, Green Economy, </a:t>
            </a:r>
            <a:r>
              <a:rPr lang="en-GB" sz="1800" dirty="0" smtClean="0"/>
              <a:t>Institutional Change, </a:t>
            </a:r>
            <a:r>
              <a:rPr lang="en-GB" sz="1800" b="1" dirty="0" smtClean="0"/>
              <a:t>Information &amp; Communications Technology (ICT) Development</a:t>
            </a:r>
            <a:r>
              <a:rPr lang="en-GB" sz="1400" dirty="0" smtClean="0"/>
              <a:t>, </a:t>
            </a:r>
            <a:r>
              <a:rPr lang="en-GB" sz="2000" dirty="0" smtClean="0"/>
              <a:t>Sustainability</a:t>
            </a:r>
            <a:r>
              <a:rPr lang="en-GB" dirty="0" smtClean="0"/>
              <a:t>, </a:t>
            </a:r>
            <a:r>
              <a:rPr lang="en-GB" b="1" dirty="0" smtClean="0"/>
              <a:t>Competitiveness</a:t>
            </a:r>
            <a:r>
              <a:rPr lang="en-GB" sz="2000" dirty="0" smtClean="0"/>
              <a:t>, </a:t>
            </a:r>
            <a:r>
              <a:rPr lang="en-GB" sz="2800" b="1" dirty="0">
                <a:solidFill>
                  <a:schemeClr val="bg1">
                    <a:lumMod val="50000"/>
                  </a:schemeClr>
                </a:solidFill>
              </a:rPr>
              <a:t>Research,</a:t>
            </a:r>
            <a:r>
              <a:rPr lang="en-GB" sz="2800" dirty="0"/>
              <a:t> </a:t>
            </a:r>
          </a:p>
          <a:p>
            <a:pPr marL="0" indent="0" algn="ctr">
              <a:buFont typeface="Arial" pitchFamily="34" charset="0"/>
              <a:buNone/>
            </a:pPr>
            <a:r>
              <a:rPr lang="en-GB" sz="2800" b="1" dirty="0" smtClean="0"/>
              <a:t>Innovation</a:t>
            </a:r>
            <a:r>
              <a:rPr lang="en-GB" sz="2800" dirty="0" smtClean="0"/>
              <a:t>, </a:t>
            </a:r>
            <a:r>
              <a:rPr lang="en-GB" sz="1800" dirty="0" smtClean="0"/>
              <a:t>Inclusiveness</a:t>
            </a:r>
            <a:r>
              <a:rPr lang="en-GB" sz="1400" dirty="0" smtClean="0"/>
              <a:t>, </a:t>
            </a:r>
            <a:r>
              <a:rPr lang="en-GB" sz="2800" b="1" dirty="0" smtClean="0"/>
              <a:t>Life-Long Learning</a:t>
            </a:r>
            <a:r>
              <a:rPr lang="en-GB" sz="2800" dirty="0" smtClean="0"/>
              <a:t>, </a:t>
            </a:r>
            <a:r>
              <a:rPr lang="en-GB" sz="2800" b="1" dirty="0" smtClean="0">
                <a:solidFill>
                  <a:schemeClr val="bg1">
                    <a:lumMod val="50000"/>
                  </a:schemeClr>
                </a:solidFill>
              </a:rPr>
              <a:t>Training &amp; Education</a:t>
            </a:r>
            <a:r>
              <a:rPr lang="en-GB" sz="1400" dirty="0" smtClean="0"/>
              <a:t>, </a:t>
            </a:r>
            <a:r>
              <a:rPr lang="en-GB" sz="1400" dirty="0" smtClean="0">
                <a:solidFill>
                  <a:schemeClr val="bg1">
                    <a:lumMod val="50000"/>
                  </a:schemeClr>
                </a:solidFill>
              </a:rPr>
              <a:t>Corporate Social &amp;Environmental Responsibility</a:t>
            </a:r>
            <a:r>
              <a:rPr lang="en-GB" sz="1400" dirty="0" smtClean="0"/>
              <a:t>, </a:t>
            </a:r>
            <a:r>
              <a:rPr lang="en-GB" sz="2000" b="1" dirty="0" smtClean="0"/>
              <a:t>European Research Area,</a:t>
            </a:r>
            <a:r>
              <a:rPr lang="en-GB" sz="2000" dirty="0" smtClean="0"/>
              <a:t> Learning Regions</a:t>
            </a:r>
            <a:r>
              <a:rPr lang="en-GB" sz="2800" dirty="0" smtClean="0"/>
              <a:t>, Human Capital</a:t>
            </a:r>
            <a:r>
              <a:rPr lang="en-GB" sz="1400" dirty="0" smtClean="0"/>
              <a:t>, </a:t>
            </a:r>
            <a:r>
              <a:rPr lang="en-GB" sz="3200" dirty="0" smtClean="0"/>
              <a:t>Entrepreneurship</a:t>
            </a:r>
            <a:r>
              <a:rPr lang="en-GB" dirty="0" smtClean="0"/>
              <a:t>, </a:t>
            </a:r>
            <a:r>
              <a:rPr lang="en-GB" dirty="0" smtClean="0">
                <a:solidFill>
                  <a:schemeClr val="bg1">
                    <a:lumMod val="50000"/>
                  </a:schemeClr>
                </a:solidFill>
              </a:rPr>
              <a:t>Skills</a:t>
            </a:r>
            <a:r>
              <a:rPr lang="en-GB" b="1" dirty="0" smtClean="0"/>
              <a:t>, </a:t>
            </a:r>
            <a:r>
              <a:rPr lang="en-GB" sz="2800" b="1" dirty="0" smtClean="0"/>
              <a:t>SME &amp; Micro Enterprise Suppor</a:t>
            </a:r>
            <a:r>
              <a:rPr lang="en-GB" sz="2800" dirty="0" smtClean="0"/>
              <a:t>t</a:t>
            </a:r>
            <a:r>
              <a:rPr lang="en-GB" sz="3600" dirty="0" smtClean="0"/>
              <a:t>,</a:t>
            </a:r>
            <a:r>
              <a:rPr lang="en-GB" sz="1400" dirty="0" smtClean="0"/>
              <a:t> </a:t>
            </a:r>
            <a:r>
              <a:rPr lang="en-GB" dirty="0" smtClean="0"/>
              <a:t>Supply Chain Management</a:t>
            </a:r>
            <a:r>
              <a:rPr lang="en-GB" sz="1800" b="1" dirty="0" smtClean="0"/>
              <a:t>, </a:t>
            </a:r>
            <a:r>
              <a:rPr lang="en-GB" b="1" dirty="0" smtClean="0"/>
              <a:t>Sustainable Consumption and Production</a:t>
            </a:r>
            <a:r>
              <a:rPr lang="en-GB" sz="1800" b="1" dirty="0" smtClean="0"/>
              <a:t>, </a:t>
            </a:r>
            <a:r>
              <a:rPr lang="en-GB" sz="1400" dirty="0" smtClean="0"/>
              <a:t>Quality Assessment, </a:t>
            </a:r>
            <a:r>
              <a:rPr lang="en-GB" sz="2000" b="1" dirty="0" smtClean="0"/>
              <a:t>Destination management</a:t>
            </a:r>
            <a:r>
              <a:rPr lang="en-GB" sz="2000" b="1" dirty="0" smtClean="0">
                <a:solidFill>
                  <a:schemeClr val="bg1">
                    <a:lumMod val="50000"/>
                  </a:schemeClr>
                </a:solidFill>
              </a:rPr>
              <a:t>,</a:t>
            </a:r>
            <a:r>
              <a:rPr lang="en-GB" sz="2000" dirty="0" smtClean="0"/>
              <a:t> </a:t>
            </a:r>
            <a:r>
              <a:rPr lang="en-GB" sz="1400" dirty="0" smtClean="0"/>
              <a:t> Monitoring and Reporting, </a:t>
            </a:r>
            <a:r>
              <a:rPr lang="en-GB" dirty="0" smtClean="0"/>
              <a:t>Good Governance</a:t>
            </a:r>
            <a:r>
              <a:rPr lang="en-GB" sz="1400" dirty="0" smtClean="0"/>
              <a:t>, </a:t>
            </a:r>
            <a:r>
              <a:rPr lang="en-GB" sz="2800" b="1" dirty="0" smtClean="0"/>
              <a:t>Networking</a:t>
            </a:r>
          </a:p>
        </p:txBody>
      </p:sp>
      <p:sp>
        <p:nvSpPr>
          <p:cNvPr id="4" name="Rectangle 3"/>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11</a:t>
            </a:fld>
            <a:endParaRPr lang="de-DE"/>
          </a:p>
        </p:txBody>
      </p:sp>
      <p:sp>
        <p:nvSpPr>
          <p:cNvPr id="9"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10" name="Title 1"/>
          <p:cNvSpPr txBox="1">
            <a:spLocks/>
          </p:cNvSpPr>
          <p:nvPr/>
        </p:nvSpPr>
        <p:spPr bwMode="auto">
          <a:xfrm>
            <a:off x="429518" y="222951"/>
            <a:ext cx="6172200" cy="60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dirty="0" smtClean="0"/>
              <a:t>Subject Matter</a:t>
            </a:r>
          </a:p>
        </p:txBody>
      </p:sp>
      <p:sp>
        <p:nvSpPr>
          <p:cNvPr id="2" name="TextBox 1"/>
          <p:cNvSpPr txBox="1"/>
          <p:nvPr/>
        </p:nvSpPr>
        <p:spPr>
          <a:xfrm>
            <a:off x="980728" y="8172400"/>
            <a:ext cx="5184575" cy="307777"/>
          </a:xfrm>
          <a:prstGeom prst="rect">
            <a:avLst/>
          </a:prstGeom>
          <a:solidFill>
            <a:srgbClr val="FFC000"/>
          </a:solidFill>
        </p:spPr>
        <p:txBody>
          <a:bodyPr wrap="square" rtlCol="0">
            <a:spAutoFit/>
          </a:bodyPr>
          <a:lstStyle/>
          <a:p>
            <a:pPr algn="ctr"/>
            <a:r>
              <a:rPr lang="en-GB" sz="1400" b="1" dirty="0" smtClean="0">
                <a:solidFill>
                  <a:srgbClr val="FFC000"/>
                </a:solidFill>
                <a:hlinkClick r:id="rId2" action="ppaction://hlinksldjump"/>
              </a:rPr>
              <a:t>See the Tourism Topic Information Framework! </a:t>
            </a:r>
            <a:endParaRPr lang="en-GB" sz="1400" b="1" dirty="0">
              <a:solidFill>
                <a:srgbClr val="FFC000"/>
              </a:solidFill>
            </a:endParaRPr>
          </a:p>
        </p:txBody>
      </p:sp>
      <p:pic>
        <p:nvPicPr>
          <p:cNvPr id="12" name="Picture 53" descr="b-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0968" y="7546786"/>
            <a:ext cx="513116" cy="62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94936" y="467544"/>
            <a:ext cx="6084152" cy="648072"/>
          </a:xfrm>
        </p:spPr>
        <p:txBody>
          <a:bodyPr/>
          <a:lstStyle/>
          <a:p>
            <a:r>
              <a:rPr lang="en-GB" sz="2400" dirty="0" smtClean="0"/>
              <a:t>The </a:t>
            </a:r>
            <a:r>
              <a:rPr lang="en-GB" sz="2400" dirty="0"/>
              <a:t>Tourism </a:t>
            </a:r>
            <a:r>
              <a:rPr lang="en-GB" sz="2400" dirty="0" smtClean="0"/>
              <a:t>KIC Approach has</a:t>
            </a:r>
            <a:br>
              <a:rPr lang="en-GB" sz="2400" dirty="0" smtClean="0"/>
            </a:br>
            <a:r>
              <a:rPr lang="en-GB" sz="2400" dirty="0" smtClean="0"/>
              <a:t> </a:t>
            </a:r>
            <a:r>
              <a:rPr lang="en-GB" sz="2400" dirty="0"/>
              <a:t>T</a:t>
            </a:r>
            <a:r>
              <a:rPr lang="en-GB" sz="2400" dirty="0" smtClean="0"/>
              <a:t>hree </a:t>
            </a:r>
            <a:r>
              <a:rPr lang="en-GB" sz="2400" dirty="0"/>
              <a:t>K</a:t>
            </a:r>
            <a:r>
              <a:rPr lang="en-GB" sz="2400" dirty="0" smtClean="0"/>
              <a:t>ey </a:t>
            </a:r>
            <a:r>
              <a:rPr lang="en-GB" sz="2400" dirty="0"/>
              <a:t>P</a:t>
            </a:r>
            <a:r>
              <a:rPr lang="en-GB" sz="2400" dirty="0" smtClean="0"/>
              <a:t>rinciples  </a:t>
            </a:r>
            <a:br>
              <a:rPr lang="en-GB" sz="2400" dirty="0" smtClean="0"/>
            </a:br>
            <a:endParaRPr lang="en-US" sz="2400" dirty="0" smtClean="0"/>
          </a:p>
        </p:txBody>
      </p:sp>
      <p:sp>
        <p:nvSpPr>
          <p:cNvPr id="27652" name="Text Box 2"/>
          <p:cNvSpPr txBox="1">
            <a:spLocks noChangeArrowheads="1"/>
          </p:cNvSpPr>
          <p:nvPr/>
        </p:nvSpPr>
        <p:spPr bwMode="auto">
          <a:xfrm>
            <a:off x="655204" y="2699968"/>
            <a:ext cx="5222068" cy="5393484"/>
          </a:xfrm>
          <a:prstGeom prst="rect">
            <a:avLst/>
          </a:prstGeom>
          <a:blipFill dpi="0" rotWithShape="0">
            <a:blip r:embed="rId2"/>
            <a:srcRect/>
            <a:stretch>
              <a:fillRect l="-5668" t="-32792" r="-165502" b="-34906"/>
            </a:stretch>
          </a:blip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300"/>
              </a:spcBef>
              <a:spcAft>
                <a:spcPts val="1200"/>
              </a:spcAft>
              <a:defRPr/>
            </a:pPr>
            <a:r>
              <a:rPr lang="en-GB" sz="1100" b="1" noProof="1" smtClean="0">
                <a:solidFill>
                  <a:srgbClr val="FFFFFF"/>
                </a:solidFill>
                <a:latin typeface="Times New Roman" pitchFamily="18" charset="0"/>
                <a:cs typeface="Arial" pitchFamily="34" charset="0"/>
              </a:rPr>
              <a:t>Bringing in the Theoretical Foundation</a:t>
            </a:r>
            <a:endParaRPr lang="en-US" smtClean="0">
              <a:cs typeface="Arial" pitchFamily="34" charset="0"/>
            </a:endParaRPr>
          </a:p>
        </p:txBody>
      </p:sp>
      <p:sp>
        <p:nvSpPr>
          <p:cNvPr id="9222" name="TextBox 1"/>
          <p:cNvSpPr txBox="1">
            <a:spLocks noChangeArrowheads="1"/>
          </p:cNvSpPr>
          <p:nvPr/>
        </p:nvSpPr>
        <p:spPr bwMode="auto">
          <a:xfrm>
            <a:off x="689242" y="3412321"/>
            <a:ext cx="1472252" cy="1015663"/>
          </a:xfrm>
          <a:prstGeom prst="rect">
            <a:avLst/>
          </a:prstGeom>
          <a:solidFill>
            <a:schemeClr val="bg1"/>
          </a:solidFill>
          <a:ln w="38100">
            <a:solidFill>
              <a:srgbClr val="C00000"/>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200"/>
              </a:spcBef>
            </a:pPr>
            <a:r>
              <a:rPr lang="en-GB" sz="1600" b="1" dirty="0">
                <a:solidFill>
                  <a:srgbClr val="C00000"/>
                </a:solidFill>
              </a:rPr>
              <a:t>A</a:t>
            </a:r>
            <a:r>
              <a:rPr lang="en-GB" sz="1600" b="1" dirty="0" smtClean="0">
                <a:solidFill>
                  <a:srgbClr val="C00000"/>
                </a:solidFill>
              </a:rPr>
              <a:t>. Structure</a:t>
            </a:r>
            <a:endParaRPr lang="en-GB" sz="2000" dirty="0" smtClean="0"/>
          </a:p>
          <a:p>
            <a:pPr algn="ctr" eaLnBrk="1" hangingPunct="1">
              <a:lnSpc>
                <a:spcPts val="1700"/>
              </a:lnSpc>
            </a:pPr>
            <a:r>
              <a:rPr lang="en-GB" sz="1200" dirty="0" smtClean="0"/>
              <a:t> A multi-stakeholder approach</a:t>
            </a:r>
            <a:endParaRPr lang="en-GB" sz="2000" dirty="0"/>
          </a:p>
        </p:txBody>
      </p:sp>
      <p:sp>
        <p:nvSpPr>
          <p:cNvPr id="9223" name="TextBox 5"/>
          <p:cNvSpPr txBox="1">
            <a:spLocks noChangeArrowheads="1"/>
          </p:cNvSpPr>
          <p:nvPr/>
        </p:nvSpPr>
        <p:spPr bwMode="auto">
          <a:xfrm>
            <a:off x="655204" y="7295064"/>
            <a:ext cx="1723321" cy="1000274"/>
          </a:xfrm>
          <a:prstGeom prst="rect">
            <a:avLst/>
          </a:prstGeom>
          <a:solidFill>
            <a:schemeClr val="bg1"/>
          </a:solidFill>
          <a:ln w="38100">
            <a:solidFill>
              <a:srgbClr val="C00000"/>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solidFill>
                  <a:srgbClr val="C00000"/>
                </a:solidFill>
              </a:rPr>
              <a:t> </a:t>
            </a:r>
            <a:r>
              <a:rPr lang="en-GB" sz="1600" b="1" dirty="0">
                <a:solidFill>
                  <a:srgbClr val="C00000"/>
                </a:solidFill>
              </a:rPr>
              <a:t>B</a:t>
            </a:r>
            <a:r>
              <a:rPr lang="en-GB" sz="1600" b="1" dirty="0" smtClean="0">
                <a:solidFill>
                  <a:srgbClr val="C00000"/>
                </a:solidFill>
              </a:rPr>
              <a:t>. Process</a:t>
            </a:r>
            <a:r>
              <a:rPr lang="en-GB" sz="2000" dirty="0" smtClean="0">
                <a:solidFill>
                  <a:srgbClr val="C00000"/>
                </a:solidFill>
              </a:rPr>
              <a:t> </a:t>
            </a:r>
            <a:endParaRPr lang="en-GB" sz="1200" dirty="0"/>
          </a:p>
          <a:p>
            <a:pPr algn="ctr" eaLnBrk="1" hangingPunct="1"/>
            <a:r>
              <a:rPr lang="en-GB" sz="1200" dirty="0" smtClean="0"/>
              <a:t>ICT- based knowledge transfer </a:t>
            </a:r>
          </a:p>
          <a:p>
            <a:pPr algn="ctr" eaLnBrk="1" hangingPunct="1"/>
            <a:endParaRPr lang="en-GB" sz="1100" dirty="0"/>
          </a:p>
        </p:txBody>
      </p:sp>
      <p:sp>
        <p:nvSpPr>
          <p:cNvPr id="9224" name="TextBox 6"/>
          <p:cNvSpPr txBox="1">
            <a:spLocks noChangeArrowheads="1"/>
          </p:cNvSpPr>
          <p:nvPr/>
        </p:nvSpPr>
        <p:spPr bwMode="auto">
          <a:xfrm>
            <a:off x="4479810" y="7248897"/>
            <a:ext cx="1829510" cy="1200329"/>
          </a:xfrm>
          <a:prstGeom prst="rect">
            <a:avLst/>
          </a:prstGeom>
          <a:solidFill>
            <a:schemeClr val="bg1"/>
          </a:solidFill>
          <a:ln w="38100">
            <a:solidFill>
              <a:srgbClr val="C00000"/>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600" b="1" dirty="0">
                <a:solidFill>
                  <a:srgbClr val="C00000"/>
                </a:solidFill>
              </a:rPr>
              <a:t>C</a:t>
            </a:r>
            <a:r>
              <a:rPr lang="en-GB" sz="1600" b="1" dirty="0" smtClean="0">
                <a:solidFill>
                  <a:srgbClr val="C00000"/>
                </a:solidFill>
              </a:rPr>
              <a:t>. Focus</a:t>
            </a:r>
            <a:endParaRPr lang="en-GB" sz="2000" b="1" dirty="0" smtClean="0">
              <a:solidFill>
                <a:srgbClr val="C00000"/>
              </a:solidFill>
            </a:endParaRPr>
          </a:p>
          <a:p>
            <a:pPr algn="ctr" eaLnBrk="1" hangingPunct="1"/>
            <a:r>
              <a:rPr lang="en-GB" sz="2000" b="1" dirty="0" smtClean="0">
                <a:solidFill>
                  <a:srgbClr val="C00000"/>
                </a:solidFill>
              </a:rPr>
              <a:t> </a:t>
            </a:r>
            <a:r>
              <a:rPr lang="en-GB" sz="1200" dirty="0"/>
              <a:t>Improving SME and </a:t>
            </a:r>
            <a:r>
              <a:rPr lang="en-GB" sz="1200" dirty="0" smtClean="0"/>
              <a:t>labour </a:t>
            </a:r>
            <a:r>
              <a:rPr lang="en-GB" sz="1200" dirty="0"/>
              <a:t>force </a:t>
            </a:r>
            <a:r>
              <a:rPr lang="en-GB" sz="1200" dirty="0" smtClean="0"/>
              <a:t>innovation, sustainability </a:t>
            </a:r>
            <a:r>
              <a:rPr lang="en-GB" sz="1200" dirty="0"/>
              <a:t>and competitiveness </a:t>
            </a:r>
          </a:p>
        </p:txBody>
      </p:sp>
      <p:cxnSp>
        <p:nvCxnSpPr>
          <p:cNvPr id="4" name="Straight Arrow Connector 3"/>
          <p:cNvCxnSpPr/>
          <p:nvPr/>
        </p:nvCxnSpPr>
        <p:spPr>
          <a:xfrm flipH="1" flipV="1">
            <a:off x="4881938" y="6965623"/>
            <a:ext cx="353956" cy="2832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132856" y="4427984"/>
            <a:ext cx="792088" cy="86409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33121" y="7050232"/>
            <a:ext cx="256697" cy="19866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216" name="TextBox 9215"/>
          <p:cNvSpPr txBox="1"/>
          <p:nvPr/>
        </p:nvSpPr>
        <p:spPr>
          <a:xfrm>
            <a:off x="836712" y="1222640"/>
            <a:ext cx="5400600" cy="1477328"/>
          </a:xfrm>
          <a:prstGeom prst="rect">
            <a:avLst/>
          </a:prstGeom>
          <a:noFill/>
        </p:spPr>
        <p:txBody>
          <a:bodyPr wrap="square" rtlCol="0">
            <a:spAutoFit/>
          </a:bodyPr>
          <a:lstStyle/>
          <a:p>
            <a:pPr marL="228600" indent="-228600">
              <a:lnSpc>
                <a:spcPts val="1800"/>
              </a:lnSpc>
              <a:buFont typeface="+mj-lt"/>
              <a:buAutoNum type="alphaUcPeriod"/>
            </a:pPr>
            <a:r>
              <a:rPr lang="en-GB" sz="1200" b="1" dirty="0" smtClean="0"/>
              <a:t>STRUCTURE</a:t>
            </a:r>
            <a:r>
              <a:rPr lang="en-GB" sz="1200" dirty="0" smtClean="0"/>
              <a:t> – develop a multi-stakeholder core from the business, administrative and  academic/NGO communities</a:t>
            </a:r>
          </a:p>
          <a:p>
            <a:pPr marL="228600" indent="-228600">
              <a:lnSpc>
                <a:spcPts val="1800"/>
              </a:lnSpc>
              <a:buFont typeface="+mj-lt"/>
              <a:buAutoNum type="alphaUcPeriod"/>
            </a:pPr>
            <a:r>
              <a:rPr lang="en-GB" sz="1200" b="1" dirty="0" smtClean="0"/>
              <a:t>PROCESS</a:t>
            </a:r>
            <a:r>
              <a:rPr lang="en-GB" sz="1200" dirty="0" smtClean="0"/>
              <a:t> – implement </a:t>
            </a:r>
            <a:r>
              <a:rPr lang="en-GB" sz="1200" dirty="0"/>
              <a:t>e</a:t>
            </a:r>
            <a:r>
              <a:rPr lang="en-GB" sz="1200" dirty="0" smtClean="0"/>
              <a:t>nterprise </a:t>
            </a:r>
            <a:r>
              <a:rPr lang="en-GB" sz="1200" dirty="0"/>
              <a:t>knowledge </a:t>
            </a:r>
            <a:r>
              <a:rPr lang="en-GB" sz="1200" dirty="0" smtClean="0"/>
              <a:t>transfer processes based on ICT Life Long Learning for individuals, companies and regions </a:t>
            </a:r>
          </a:p>
          <a:p>
            <a:pPr marL="228600" indent="-228600">
              <a:lnSpc>
                <a:spcPts val="1800"/>
              </a:lnSpc>
              <a:buFont typeface="+mj-lt"/>
              <a:buAutoNum type="alphaUcPeriod"/>
            </a:pPr>
            <a:r>
              <a:rPr lang="en-GB" sz="1200" b="1" dirty="0" smtClean="0"/>
              <a:t>FOCUS</a:t>
            </a:r>
            <a:r>
              <a:rPr lang="en-GB" sz="1200" dirty="0" smtClean="0"/>
              <a:t> -  use the learning process  to improve SME and work-force innovation, sustainability  and competitiveness  </a:t>
            </a:r>
            <a:endParaRPr lang="en-GB" sz="1200" dirty="0"/>
          </a:p>
        </p:txBody>
      </p:sp>
      <p:sp>
        <p:nvSpPr>
          <p:cNvPr id="11" name="Rectangle 10"/>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12</a:t>
            </a:fld>
            <a:endParaRPr lang="de-DE"/>
          </a:p>
        </p:txBody>
      </p:sp>
      <p:sp>
        <p:nvSpPr>
          <p:cNvPr id="15"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6" name="Picture 4" descr="b-wh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739" y="5292080"/>
            <a:ext cx="901741" cy="94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66119" y="338105"/>
            <a:ext cx="5594667" cy="1296144"/>
          </a:xfrm>
        </p:spPr>
        <p:txBody>
          <a:bodyPr/>
          <a:lstStyle/>
          <a:p>
            <a:r>
              <a:rPr lang="en-GB" sz="2400" dirty="0"/>
              <a:t>Tourism </a:t>
            </a:r>
            <a:r>
              <a:rPr lang="en-GB" sz="2400" dirty="0" smtClean="0"/>
              <a:t>KICs improve </a:t>
            </a:r>
            <a:r>
              <a:rPr lang="en-GB" sz="2400" dirty="0"/>
              <a:t>g</a:t>
            </a:r>
            <a:r>
              <a:rPr lang="en-GB" sz="2400" dirty="0" smtClean="0"/>
              <a:t>overnance of learning </a:t>
            </a:r>
            <a:r>
              <a:rPr lang="en-GB" sz="2400" dirty="0"/>
              <a:t>p</a:t>
            </a:r>
            <a:r>
              <a:rPr lang="en-GB" sz="2400" dirty="0" smtClean="0"/>
              <a:t>rocesses to </a:t>
            </a:r>
            <a:br>
              <a:rPr lang="en-GB" sz="2400" dirty="0" smtClean="0"/>
            </a:br>
            <a:r>
              <a:rPr lang="en-GB" sz="2400" dirty="0" smtClean="0"/>
              <a:t> develop  Human Potential … </a:t>
            </a:r>
            <a:br>
              <a:rPr lang="en-GB" sz="2400" dirty="0" smtClean="0"/>
            </a:br>
            <a:endParaRPr lang="en-GB" sz="2400" dirty="0" smtClean="0"/>
          </a:p>
        </p:txBody>
      </p:sp>
      <p:sp>
        <p:nvSpPr>
          <p:cNvPr id="11267" name="Content Placeholder 2"/>
          <p:cNvSpPr>
            <a:spLocks noGrp="1"/>
          </p:cNvSpPr>
          <p:nvPr>
            <p:ph idx="1"/>
          </p:nvPr>
        </p:nvSpPr>
        <p:spPr>
          <a:xfrm>
            <a:off x="559657" y="1691680"/>
            <a:ext cx="5594667" cy="1368152"/>
          </a:xfrm>
        </p:spPr>
        <p:txBody>
          <a:bodyPr/>
          <a:lstStyle/>
          <a:p>
            <a:pPr marL="0" indent="0" algn="just">
              <a:buNone/>
            </a:pPr>
            <a:r>
              <a:rPr lang="en-GB" sz="1200" dirty="0"/>
              <a:t>Tourism Knowledge &amp; Innovation Communities </a:t>
            </a:r>
            <a:r>
              <a:rPr lang="en-GB" sz="1200" dirty="0" smtClean="0"/>
              <a:t>have a focus on </a:t>
            </a:r>
            <a:r>
              <a:rPr lang="en-GB" sz="1200" i="1" dirty="0" smtClean="0"/>
              <a:t>stakeholder learning, </a:t>
            </a:r>
            <a:r>
              <a:rPr lang="en-GB" sz="1200" dirty="0" smtClean="0"/>
              <a:t>with the aim of  improving  regional sustainability and SME company competitiveness to meet the challenges of and take opportunities in the global  economy.  </a:t>
            </a:r>
          </a:p>
          <a:p>
            <a:pPr marL="0" indent="0" algn="just">
              <a:buNone/>
            </a:pPr>
            <a:r>
              <a:rPr lang="en-GB" sz="1200" dirty="0" smtClean="0"/>
              <a:t>A </a:t>
            </a:r>
            <a:r>
              <a:rPr lang="en-GB" sz="1200" dirty="0"/>
              <a:t>Tourism Knowledge &amp; Innovation </a:t>
            </a:r>
            <a:r>
              <a:rPr lang="en-GB" sz="1200" dirty="0" smtClean="0"/>
              <a:t>Community provides a means of developing coherent policy-making and effective implementation strategies on education, regional development &amp; business support to govern and deliver access to knowledge, education and training to tourism stakeholders. </a:t>
            </a:r>
          </a:p>
          <a:p>
            <a:endParaRPr lang="en-GB" sz="1200" dirty="0" smtClean="0"/>
          </a:p>
        </p:txBody>
      </p:sp>
      <p:sp>
        <p:nvSpPr>
          <p:cNvPr id="5" name="Text Box 2"/>
          <p:cNvSpPr txBox="1">
            <a:spLocks noChangeArrowheads="1"/>
          </p:cNvSpPr>
          <p:nvPr/>
        </p:nvSpPr>
        <p:spPr bwMode="auto">
          <a:xfrm>
            <a:off x="692695" y="3197077"/>
            <a:ext cx="5328593" cy="4615283"/>
          </a:xfrm>
          <a:prstGeom prst="rect">
            <a:avLst/>
          </a:prstGeom>
          <a:blipFill dpi="0" rotWithShape="0">
            <a:blip r:embed="rId2"/>
            <a:srcRect/>
            <a:stretch>
              <a:fillRect l="-73659" t="-41817" r="-1721" b="-21802"/>
            </a:stretch>
          </a:blip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300"/>
              </a:spcBef>
              <a:spcAft>
                <a:spcPts val="1200"/>
              </a:spcAft>
              <a:defRPr/>
            </a:pPr>
            <a:r>
              <a:rPr lang="en-GB" sz="1100" b="1" noProof="1" smtClean="0">
                <a:solidFill>
                  <a:srgbClr val="FFFFFF"/>
                </a:solidFill>
                <a:latin typeface="Times New Roman" pitchFamily="18" charset="0"/>
                <a:cs typeface="Arial" pitchFamily="34" charset="0"/>
              </a:rPr>
              <a:t>Bringing in the Theoretical Foundation</a:t>
            </a:r>
            <a:endParaRPr lang="en-US" smtClean="0">
              <a:cs typeface="Arial" pitchFamily="34" charset="0"/>
            </a:endParaRPr>
          </a:p>
        </p:txBody>
      </p:sp>
      <p:sp>
        <p:nvSpPr>
          <p:cNvPr id="6" name="Title 1"/>
          <p:cNvSpPr txBox="1">
            <a:spLocks/>
          </p:cNvSpPr>
          <p:nvPr/>
        </p:nvSpPr>
        <p:spPr bwMode="auto">
          <a:xfrm>
            <a:off x="631170" y="7812360"/>
            <a:ext cx="5594667" cy="7822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1200" b="1" dirty="0" smtClean="0">
                <a:latin typeface="Calibri" pitchFamily="34" charset="0"/>
              </a:rPr>
              <a:t>Knowledge </a:t>
            </a:r>
            <a:r>
              <a:rPr lang="en-GB" sz="1200" b="1" dirty="0">
                <a:latin typeface="Calibri" pitchFamily="34" charset="0"/>
              </a:rPr>
              <a:t>transfer in a Tourism Knowledge &amp; Innovation </a:t>
            </a:r>
            <a:r>
              <a:rPr lang="en-GB" sz="1200" b="1" dirty="0" smtClean="0">
                <a:latin typeface="Calibri" pitchFamily="34" charset="0"/>
              </a:rPr>
              <a:t>Community </a:t>
            </a:r>
            <a:r>
              <a:rPr lang="en-GB" sz="1200" b="1" dirty="0">
                <a:latin typeface="Calibri" pitchFamily="34" charset="0"/>
              </a:rPr>
              <a:t>should be coherently structured to reach  individual workers, teams, companies and organisations, associations, and regions</a:t>
            </a:r>
            <a:r>
              <a:rPr lang="en-GB" sz="1200" b="1" dirty="0" smtClean="0">
                <a:latin typeface="Calibri" pitchFamily="34" charset="0"/>
              </a:rPr>
              <a:t>. </a:t>
            </a:r>
            <a:endParaRPr lang="en-US" sz="1200" b="1" dirty="0">
              <a:latin typeface="Calibri" pitchFamily="34" charset="0"/>
            </a:endParaRPr>
          </a:p>
        </p:txBody>
      </p:sp>
      <p:sp>
        <p:nvSpPr>
          <p:cNvPr id="7" name="Rectangle 6"/>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13</a:t>
            </a:fld>
            <a:endParaRPr lang="de-DE"/>
          </a:p>
        </p:txBody>
      </p:sp>
      <p:sp>
        <p:nvSpPr>
          <p:cNvPr id="11"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3" name="Picture 1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2" descr="37_height_10"/>
          <p:cNvSpPr txBox="1">
            <a:spLocks noChangeArrowheads="1"/>
          </p:cNvSpPr>
          <p:nvPr/>
        </p:nvSpPr>
        <p:spPr bwMode="auto">
          <a:xfrm>
            <a:off x="692696" y="1835696"/>
            <a:ext cx="5256584" cy="3960440"/>
          </a:xfrm>
          <a:prstGeom prst="rect">
            <a:avLst/>
          </a:prstGeom>
          <a:blipFill dpi="0" rotWithShape="0">
            <a:blip r:embed="rId2"/>
            <a:srcRect/>
            <a:stretch>
              <a:fillRect/>
            </a:stretch>
          </a:blip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300"/>
              </a:spcBef>
              <a:spcAft>
                <a:spcPts val="1200"/>
              </a:spcAft>
            </a:pPr>
            <a:r>
              <a:rPr lang="en-GB" sz="1100" b="1" noProof="1">
                <a:solidFill>
                  <a:srgbClr val="FFFFFF"/>
                </a:solidFill>
                <a:latin typeface="Times New Roman" pitchFamily="18" charset="0"/>
                <a:cs typeface="Arial" pitchFamily="34" charset="0"/>
              </a:rPr>
              <a:t>Bringing in the Theoretical Foundation</a:t>
            </a:r>
            <a:endParaRPr lang="en-US">
              <a:cs typeface="Arial" pitchFamily="34" charset="0"/>
            </a:endParaRPr>
          </a:p>
        </p:txBody>
      </p:sp>
      <p:sp>
        <p:nvSpPr>
          <p:cNvPr id="2" name="Title 1"/>
          <p:cNvSpPr>
            <a:spLocks noGrp="1"/>
          </p:cNvSpPr>
          <p:nvPr>
            <p:ph type="title"/>
          </p:nvPr>
        </p:nvSpPr>
        <p:spPr>
          <a:xfrm>
            <a:off x="922798" y="256450"/>
            <a:ext cx="5616624" cy="1422640"/>
          </a:xfrm>
        </p:spPr>
        <p:txBody>
          <a:bodyPr/>
          <a:lstStyle/>
          <a:p>
            <a:r>
              <a:rPr lang="en-GB" sz="2400" dirty="0"/>
              <a:t>Tourism </a:t>
            </a:r>
            <a:r>
              <a:rPr lang="en-GB" sz="2400" dirty="0" smtClean="0"/>
              <a:t>KICs put workforce individuals, companies and regions in a </a:t>
            </a:r>
            <a:r>
              <a:rPr lang="en-GB" sz="2400" dirty="0"/>
              <a:t>s</a:t>
            </a:r>
            <a:r>
              <a:rPr lang="en-GB" sz="2400" dirty="0" smtClean="0"/>
              <a:t>tructured </a:t>
            </a:r>
            <a:r>
              <a:rPr lang="en-GB" sz="2400" dirty="0"/>
              <a:t>F</a:t>
            </a:r>
            <a:r>
              <a:rPr lang="en-GB" sz="2400" dirty="0" smtClean="0"/>
              <a:t>low of Knowledge … </a:t>
            </a:r>
            <a:r>
              <a:rPr lang="en-GB" sz="2400" dirty="0"/>
              <a:t/>
            </a:r>
            <a:br>
              <a:rPr lang="en-GB" sz="2400" dirty="0"/>
            </a:br>
            <a:endParaRPr lang="en-GB" sz="2400" dirty="0"/>
          </a:p>
        </p:txBody>
      </p:sp>
      <p:sp>
        <p:nvSpPr>
          <p:cNvPr id="7" name="Title 1"/>
          <p:cNvSpPr txBox="1">
            <a:spLocks/>
          </p:cNvSpPr>
          <p:nvPr/>
        </p:nvSpPr>
        <p:spPr bwMode="auto">
          <a:xfrm>
            <a:off x="7173416" y="2716366"/>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GB" dirty="0" smtClean="0"/>
          </a:p>
        </p:txBody>
      </p:sp>
      <p:sp>
        <p:nvSpPr>
          <p:cNvPr id="9" name="Content Placeholder 2"/>
          <p:cNvSpPr>
            <a:spLocks noGrp="1"/>
          </p:cNvSpPr>
          <p:nvPr>
            <p:ph idx="1"/>
          </p:nvPr>
        </p:nvSpPr>
        <p:spPr>
          <a:xfrm>
            <a:off x="583010" y="6012160"/>
            <a:ext cx="5592280" cy="2088232"/>
          </a:xfrm>
        </p:spPr>
        <p:txBody>
          <a:bodyPr/>
          <a:lstStyle/>
          <a:p>
            <a:pPr marL="0" indent="0" algn="just">
              <a:buNone/>
            </a:pPr>
            <a:r>
              <a:rPr lang="en-GB" sz="1200" dirty="0"/>
              <a:t>This flow of knowledge should be structured to generate </a:t>
            </a:r>
            <a:r>
              <a:rPr lang="en-GB" sz="1200" b="1" i="1" dirty="0"/>
              <a:t>life-long learning </a:t>
            </a:r>
            <a:r>
              <a:rPr lang="en-GB" sz="1200" b="1" i="1" dirty="0" smtClean="0"/>
              <a:t>experiences. </a:t>
            </a:r>
            <a:r>
              <a:rPr lang="en-GB" sz="1200" dirty="0" smtClean="0"/>
              <a:t>The </a:t>
            </a:r>
            <a:r>
              <a:rPr lang="en-GB" sz="1200" dirty="0"/>
              <a:t>Learning pyramid above shows how to structure and target learning experiences effectively, linked to the concept of a multi-stakeholder knowledge transfer process </a:t>
            </a:r>
            <a:r>
              <a:rPr lang="en-GB" sz="1200" dirty="0" smtClean="0"/>
              <a:t>focused </a:t>
            </a:r>
            <a:r>
              <a:rPr lang="en-GB" sz="1200" dirty="0"/>
              <a:t>on entrepreneurial competitiveness</a:t>
            </a:r>
            <a:r>
              <a:rPr lang="en-GB" sz="1200" dirty="0" smtClean="0"/>
              <a:t>. Horizontal and vertical working administrative links between key learning providers need to be mapped to generate  information and access relevant to: </a:t>
            </a:r>
          </a:p>
          <a:p>
            <a:r>
              <a:rPr lang="en-GB" sz="1200" dirty="0" smtClean="0"/>
              <a:t>Education &amp; Training Institutes</a:t>
            </a:r>
          </a:p>
          <a:p>
            <a:r>
              <a:rPr lang="en-GB" sz="1200" dirty="0" smtClean="0"/>
              <a:t>Local/regional/national Administrative Bodies</a:t>
            </a:r>
          </a:p>
          <a:p>
            <a:r>
              <a:rPr lang="en-GB" sz="1200" dirty="0" smtClean="0"/>
              <a:t>SMEs, Micro enterprises, Business associations</a:t>
            </a:r>
          </a:p>
          <a:p>
            <a:r>
              <a:rPr lang="en-GB" sz="1200" dirty="0" smtClean="0"/>
              <a:t>Workforce, Residents &amp; Travellers</a:t>
            </a:r>
          </a:p>
        </p:txBody>
      </p:sp>
      <p:sp>
        <p:nvSpPr>
          <p:cNvPr id="6" name="Rectangle 5"/>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14</a:t>
            </a:fld>
            <a:endParaRPr lang="de-DE"/>
          </a:p>
        </p:txBody>
      </p:sp>
      <p:sp>
        <p:nvSpPr>
          <p:cNvPr id="12"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3" name="Picture 1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extLst>
      <p:ext uri="{BB962C8B-B14F-4D97-AF65-F5344CB8AC3E}">
        <p14:creationId xmlns:p14="http://schemas.microsoft.com/office/powerpoint/2010/main" val="282120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20687" y="222231"/>
            <a:ext cx="5544617" cy="803920"/>
          </a:xfrm>
        </p:spPr>
        <p:txBody>
          <a:bodyPr/>
          <a:lstStyle/>
          <a:p>
            <a:r>
              <a:rPr lang="en-GB" sz="2400" dirty="0" smtClean="0"/>
              <a:t>Opportunities for Learning in the Knowledge Economy</a:t>
            </a:r>
          </a:p>
        </p:txBody>
      </p:sp>
      <p:sp>
        <p:nvSpPr>
          <p:cNvPr id="3" name="Content Placeholder 2"/>
          <p:cNvSpPr>
            <a:spLocks noGrp="1"/>
          </p:cNvSpPr>
          <p:nvPr>
            <p:ph idx="1"/>
          </p:nvPr>
        </p:nvSpPr>
        <p:spPr>
          <a:xfrm>
            <a:off x="530475" y="1547664"/>
            <a:ext cx="5634829" cy="3230487"/>
          </a:xfrm>
        </p:spPr>
        <p:txBody>
          <a:bodyPr>
            <a:normAutofit lnSpcReduction="10000"/>
          </a:bodyPr>
          <a:lstStyle/>
          <a:p>
            <a:pPr marL="0" indent="0">
              <a:buFont typeface="Arial" charset="0"/>
              <a:buNone/>
              <a:defRPr/>
            </a:pPr>
            <a:r>
              <a:rPr lang="en-GB" sz="1200" dirty="0" smtClean="0"/>
              <a:t>Learning comes in a wide range of  educational &amp; training experiences.</a:t>
            </a:r>
          </a:p>
          <a:p>
            <a:pPr marL="0" indent="0">
              <a:buFont typeface="Arial" charset="0"/>
              <a:buNone/>
              <a:defRPr/>
            </a:pPr>
            <a:endParaRPr lang="en-GB" sz="1200" dirty="0"/>
          </a:p>
          <a:p>
            <a:pPr>
              <a:buFont typeface="Arial" charset="0"/>
              <a:buChar char="•"/>
              <a:defRPr/>
            </a:pPr>
            <a:r>
              <a:rPr lang="en-GB" sz="1200" b="1" i="1" dirty="0" smtClean="0"/>
              <a:t>Learning Experiences </a:t>
            </a:r>
            <a:r>
              <a:rPr lang="en-GB" sz="1200" dirty="0" smtClean="0"/>
              <a:t>can be </a:t>
            </a:r>
            <a:r>
              <a:rPr lang="en-GB" sz="1200" b="1" dirty="0" smtClean="0"/>
              <a:t>formal, non-formal and  </a:t>
            </a:r>
            <a:r>
              <a:rPr lang="en-GB" sz="1200" b="1" dirty="0"/>
              <a:t>informal</a:t>
            </a:r>
            <a:endParaRPr lang="en-GB" sz="1200" b="1" dirty="0" smtClean="0"/>
          </a:p>
          <a:p>
            <a:pPr>
              <a:buFont typeface="Arial" charset="0"/>
              <a:buChar char="•"/>
              <a:defRPr/>
            </a:pPr>
            <a:r>
              <a:rPr lang="en-GB" sz="1200" dirty="0" smtClean="0"/>
              <a:t>Levels of learning cover basic communications and social skills to advanced specialist technical and administrative skills</a:t>
            </a:r>
          </a:p>
          <a:p>
            <a:pPr>
              <a:buFont typeface="Arial" charset="0"/>
              <a:buChar char="•"/>
              <a:defRPr/>
            </a:pPr>
            <a:r>
              <a:rPr lang="en-GB" sz="1200" dirty="0" smtClean="0"/>
              <a:t>Learning experiences are </a:t>
            </a:r>
            <a:r>
              <a:rPr lang="en-GB" sz="1200" b="1" i="1" dirty="0" smtClean="0"/>
              <a:t>multi-site</a:t>
            </a:r>
            <a:r>
              <a:rPr lang="en-GB" sz="1200" dirty="0" smtClean="0"/>
              <a:t>- </a:t>
            </a:r>
            <a:r>
              <a:rPr lang="en-GB" sz="1200" dirty="0" err="1" smtClean="0"/>
              <a:t>ie</a:t>
            </a:r>
            <a:r>
              <a:rPr lang="en-GB" sz="1200" dirty="0" smtClean="0"/>
              <a:t>  Workplace, School Street, Vehicle, Home </a:t>
            </a:r>
            <a:r>
              <a:rPr lang="en-GB" sz="1200" dirty="0" err="1" smtClean="0"/>
              <a:t>etc</a:t>
            </a:r>
            <a:r>
              <a:rPr lang="en-GB" sz="1200" dirty="0" smtClean="0"/>
              <a:t> </a:t>
            </a:r>
          </a:p>
          <a:p>
            <a:pPr>
              <a:buFont typeface="Arial" charset="0"/>
              <a:buChar char="•"/>
              <a:defRPr/>
            </a:pPr>
            <a:r>
              <a:rPr lang="en-GB" sz="1200" dirty="0" smtClean="0"/>
              <a:t>They can  also use </a:t>
            </a:r>
            <a:r>
              <a:rPr lang="en-GB" sz="1200" b="1" i="1" dirty="0" smtClean="0"/>
              <a:t>multi- channel </a:t>
            </a:r>
            <a:r>
              <a:rPr lang="en-GB" sz="1200" dirty="0" smtClean="0"/>
              <a:t>learning media </a:t>
            </a:r>
            <a:r>
              <a:rPr lang="en-GB" sz="1200" dirty="0" err="1" smtClean="0"/>
              <a:t>ie</a:t>
            </a:r>
            <a:r>
              <a:rPr lang="en-GB" sz="1200" dirty="0" smtClean="0"/>
              <a:t>  books, Films, Radio, Apps, etc.</a:t>
            </a:r>
          </a:p>
          <a:p>
            <a:pPr>
              <a:buFont typeface="Arial" charset="0"/>
              <a:buChar char="•"/>
              <a:defRPr/>
            </a:pPr>
            <a:endParaRPr lang="en-GB" sz="1200" dirty="0"/>
          </a:p>
          <a:p>
            <a:pPr marL="0" indent="0" algn="just">
              <a:buNone/>
              <a:defRPr/>
            </a:pPr>
            <a:r>
              <a:rPr lang="en-GB" sz="1200" dirty="0"/>
              <a:t>What sort of learning experiences can tourism stakeholders expect to be developed in  this flow of knowledge in a Tourism Knowledge &amp; Innovation Community?  They will include acquiring basic social  communications skills, formal  and non-formal academic qualifications, and technical skills.   The </a:t>
            </a:r>
            <a:r>
              <a:rPr lang="en-GB" sz="1200" dirty="0" smtClean="0"/>
              <a:t>Community’s </a:t>
            </a:r>
            <a:r>
              <a:rPr lang="en-GB" sz="1200" dirty="0"/>
              <a:t>learning providers will also provide greater access to informal learning and, importantly for business, access to strategic information.   For SMEs the Tourism Knowledge &amp; Innovation Community can also provide support, consultancy and guidance  as learning experiences. </a:t>
            </a:r>
          </a:p>
          <a:p>
            <a:pPr marL="0" indent="0" algn="just">
              <a:buNone/>
              <a:defRPr/>
            </a:pPr>
            <a:endParaRPr lang="en-GB" sz="1200" dirty="0" smtClean="0"/>
          </a:p>
          <a:p>
            <a:pPr marL="0" indent="0">
              <a:buNone/>
              <a:defRPr/>
            </a:pPr>
            <a:endParaRPr lang="en-GB" sz="1200" dirty="0" smtClean="0"/>
          </a:p>
          <a:p>
            <a:pPr marL="0" indent="0">
              <a:buNone/>
              <a:defRPr/>
            </a:pPr>
            <a:endParaRPr lang="en-GB" sz="1200" dirty="0" smtClean="0"/>
          </a:p>
          <a:p>
            <a:pPr marL="0" indent="0">
              <a:buNone/>
              <a:defRPr/>
            </a:pPr>
            <a:endParaRPr lang="en-GB" sz="1200" dirty="0"/>
          </a:p>
        </p:txBody>
      </p:sp>
      <p:sp>
        <p:nvSpPr>
          <p:cNvPr id="2" name="Rectangle 1"/>
          <p:cNvSpPr/>
          <p:nvPr/>
        </p:nvSpPr>
        <p:spPr>
          <a:xfrm>
            <a:off x="525735" y="5663952"/>
            <a:ext cx="5639569" cy="2308324"/>
          </a:xfrm>
          <a:prstGeom prst="rect">
            <a:avLst/>
          </a:prstGeom>
        </p:spPr>
        <p:txBody>
          <a:bodyPr wrap="square">
            <a:spAutoFit/>
          </a:bodyPr>
          <a:lstStyle/>
          <a:p>
            <a:pPr marL="0" indent="0" algn="just">
              <a:buNone/>
              <a:defRPr/>
            </a:pPr>
            <a:r>
              <a:rPr lang="en-GB" sz="1200" dirty="0">
                <a:latin typeface="+mn-lt"/>
              </a:rPr>
              <a:t>One of the key propositions in a Tourism Knowledge &amp; Innovation Community is that there is better coordination of learning experience providers.  Therefore it is important to involve regionally-based formal educational institutions such as schools, </a:t>
            </a:r>
            <a:r>
              <a:rPr lang="en-GB" sz="1200" dirty="0" smtClean="0">
                <a:latin typeface="+mn-lt"/>
              </a:rPr>
              <a:t>colleges, </a:t>
            </a:r>
            <a:r>
              <a:rPr lang="en-GB" sz="1200" dirty="0">
                <a:latin typeface="+mn-lt"/>
              </a:rPr>
              <a:t>universities and educational authorities, and make them aware of  the learning needs of tourism stakeholders.  The media are also important learning experience providers. It is also important to remember that the internet now enables such providers  to exist anywhere in the world, and still deliver learning experiences to a  remote locality. </a:t>
            </a:r>
          </a:p>
          <a:p>
            <a:pPr marL="0" indent="0" algn="just">
              <a:buNone/>
              <a:defRPr/>
            </a:pPr>
            <a:endParaRPr lang="en-GB" sz="1100" dirty="0">
              <a:latin typeface="+mn-lt"/>
            </a:endParaRPr>
          </a:p>
          <a:p>
            <a:pPr marL="0" indent="0" algn="just">
              <a:buNone/>
              <a:defRPr/>
            </a:pPr>
            <a:r>
              <a:rPr lang="en-GB" sz="1100" dirty="0">
                <a:latin typeface="+mn-lt"/>
              </a:rPr>
              <a:t>The </a:t>
            </a:r>
            <a:r>
              <a:rPr lang="en-GB" sz="1200" dirty="0">
                <a:latin typeface="+mn-lt"/>
              </a:rPr>
              <a:t>Tourism Knowledge &amp; Innovation Community model proposes that providers of learning experiences expect the </a:t>
            </a:r>
            <a:r>
              <a:rPr lang="en-GB" sz="1200" dirty="0" smtClean="0">
                <a:latin typeface="+mn-lt"/>
              </a:rPr>
              <a:t>Community to </a:t>
            </a:r>
            <a:r>
              <a:rPr lang="en-GB" sz="1200" dirty="0">
                <a:latin typeface="+mn-lt"/>
              </a:rPr>
              <a:t>better identify  who are the </a:t>
            </a:r>
            <a:r>
              <a:rPr lang="en-GB" sz="1200" b="1" i="1" dirty="0">
                <a:latin typeface="+mn-lt"/>
              </a:rPr>
              <a:t>learning experience clients, </a:t>
            </a:r>
            <a:r>
              <a:rPr lang="en-GB" sz="1200" dirty="0">
                <a:latin typeface="+mn-lt"/>
              </a:rPr>
              <a:t>and what their learning needs might be.  Once again, client needs may involve  anything from formal qualifications to strategic information. </a:t>
            </a:r>
          </a:p>
        </p:txBody>
      </p:sp>
      <p:sp>
        <p:nvSpPr>
          <p:cNvPr id="7" name="Title 1"/>
          <p:cNvSpPr txBox="1">
            <a:spLocks/>
          </p:cNvSpPr>
          <p:nvPr/>
        </p:nvSpPr>
        <p:spPr bwMode="auto">
          <a:xfrm>
            <a:off x="525848" y="4788024"/>
            <a:ext cx="5639570" cy="87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dirty="0" smtClean="0"/>
              <a:t>Learning Experience </a:t>
            </a:r>
            <a:r>
              <a:rPr lang="en-GB" sz="2400" i="1" dirty="0" smtClean="0"/>
              <a:t>Providers</a:t>
            </a:r>
            <a:r>
              <a:rPr lang="en-GB" sz="2400" dirty="0" smtClean="0"/>
              <a:t> meet Learning Experience </a:t>
            </a:r>
            <a:r>
              <a:rPr lang="en-GB" sz="2400" i="1" dirty="0" smtClean="0"/>
              <a:t>Clients</a:t>
            </a:r>
          </a:p>
        </p:txBody>
      </p:sp>
      <p:sp>
        <p:nvSpPr>
          <p:cNvPr id="6" name="Rectangle 5"/>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pPr>
              <a:defRPr/>
            </a:pPr>
            <a:fld id="{23E73079-3305-4BEC-8A82-ABFC85BE8A1F}" type="slidenum">
              <a:rPr lang="de-DE" smtClean="0"/>
              <a:pPr>
                <a:defRPr/>
              </a:pPr>
              <a:t>15</a:t>
            </a:fld>
            <a:endParaRPr lang="de-DE"/>
          </a:p>
        </p:txBody>
      </p:sp>
      <p:sp>
        <p:nvSpPr>
          <p:cNvPr id="10"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2" name="Picture 1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48679" y="261419"/>
            <a:ext cx="6172200" cy="700360"/>
          </a:xfrm>
        </p:spPr>
        <p:txBody>
          <a:bodyPr/>
          <a:lstStyle/>
          <a:p>
            <a:r>
              <a:rPr lang="en-US" dirty="0" smtClean="0"/>
              <a:t> </a:t>
            </a:r>
            <a:r>
              <a:rPr lang="en-US" sz="2400" dirty="0" smtClean="0"/>
              <a:t>Destination and Topic</a:t>
            </a:r>
            <a:r>
              <a:rPr lang="en-GB" sz="2400" dirty="0" smtClean="0"/>
              <a:t/>
            </a:r>
            <a:br>
              <a:rPr lang="en-GB" sz="2400" dirty="0" smtClean="0"/>
            </a:br>
            <a:r>
              <a:rPr lang="en-GB" sz="2400" dirty="0" smtClean="0"/>
              <a:t>Knowledge </a:t>
            </a:r>
            <a:r>
              <a:rPr lang="en-GB" sz="2400" dirty="0"/>
              <a:t>&amp; Innovation </a:t>
            </a:r>
            <a:r>
              <a:rPr lang="en-GB" sz="2400" dirty="0" smtClean="0"/>
              <a:t>Communities</a:t>
            </a:r>
            <a:r>
              <a:rPr lang="en-US" sz="2400" dirty="0" smtClean="0"/>
              <a:t> </a:t>
            </a:r>
          </a:p>
        </p:txBody>
      </p:sp>
      <p:sp>
        <p:nvSpPr>
          <p:cNvPr id="3" name="Content Placeholder 2"/>
          <p:cNvSpPr>
            <a:spLocks noGrp="1"/>
          </p:cNvSpPr>
          <p:nvPr>
            <p:ph idx="1"/>
          </p:nvPr>
        </p:nvSpPr>
        <p:spPr>
          <a:xfrm>
            <a:off x="548679" y="1475656"/>
            <a:ext cx="5702499" cy="1944216"/>
          </a:xfrm>
        </p:spPr>
        <p:txBody>
          <a:bodyPr>
            <a:normAutofit lnSpcReduction="10000"/>
          </a:bodyPr>
          <a:lstStyle/>
          <a:p>
            <a:pPr marL="0" indent="0">
              <a:buFont typeface="Arial" charset="0"/>
              <a:buNone/>
              <a:defRPr/>
            </a:pPr>
            <a:r>
              <a:rPr lang="en-US" sz="1200" b="1" dirty="0" smtClean="0"/>
              <a:t>(Life-long)</a:t>
            </a:r>
            <a:r>
              <a:rPr lang="en-US" sz="1200" dirty="0" smtClean="0"/>
              <a:t> </a:t>
            </a:r>
            <a:r>
              <a:rPr lang="en-US" sz="1200" b="1" dirty="0" smtClean="0"/>
              <a:t>Learning Needs </a:t>
            </a:r>
            <a:r>
              <a:rPr lang="en-US" sz="1200" dirty="0" smtClean="0"/>
              <a:t>are best met through the application of the </a:t>
            </a:r>
            <a:r>
              <a:rPr lang="en-GB" sz="1200" dirty="0"/>
              <a:t>Tourism Knowledge &amp; Innovation Community </a:t>
            </a:r>
            <a:r>
              <a:rPr lang="en-US" sz="1200" dirty="0" smtClean="0"/>
              <a:t>concept as either a </a:t>
            </a:r>
            <a:r>
              <a:rPr lang="en-US" sz="1200" i="1" dirty="0" smtClean="0"/>
              <a:t>Destination </a:t>
            </a:r>
            <a:r>
              <a:rPr lang="en-GB" sz="1200" dirty="0" smtClean="0"/>
              <a:t>Knowledge </a:t>
            </a:r>
            <a:r>
              <a:rPr lang="en-GB" sz="1200" dirty="0"/>
              <a:t>&amp; Innovation Community </a:t>
            </a:r>
            <a:r>
              <a:rPr lang="en-US" sz="1200" dirty="0" smtClean="0"/>
              <a:t>or a </a:t>
            </a:r>
            <a:r>
              <a:rPr lang="en-US" sz="1200" i="1" dirty="0" smtClean="0"/>
              <a:t>Topic</a:t>
            </a:r>
            <a:r>
              <a:rPr lang="en-GB" sz="1200" dirty="0"/>
              <a:t> Tourism Knowledge &amp; Innovation Community</a:t>
            </a:r>
            <a:r>
              <a:rPr lang="en-US" sz="1200" dirty="0" smtClean="0"/>
              <a:t>, focused on tourism. </a:t>
            </a:r>
          </a:p>
          <a:p>
            <a:pPr>
              <a:defRPr/>
            </a:pPr>
            <a:r>
              <a:rPr lang="en-US" sz="1200" dirty="0" smtClean="0"/>
              <a:t>The </a:t>
            </a:r>
            <a:r>
              <a:rPr lang="en-US" sz="1200" b="1" dirty="0" smtClean="0"/>
              <a:t>Destination </a:t>
            </a:r>
            <a:r>
              <a:rPr lang="en-GB" sz="1200" dirty="0" smtClean="0"/>
              <a:t>Knowledge </a:t>
            </a:r>
            <a:r>
              <a:rPr lang="en-GB" sz="1200" dirty="0"/>
              <a:t>&amp; Innovation Community</a:t>
            </a:r>
            <a:r>
              <a:rPr lang="en-US" sz="1200" b="1" dirty="0" smtClean="0"/>
              <a:t> </a:t>
            </a:r>
            <a:r>
              <a:rPr lang="en-US" sz="1200" dirty="0" smtClean="0"/>
              <a:t>is defined </a:t>
            </a:r>
            <a:r>
              <a:rPr lang="en-US" sz="1200" i="1" dirty="0" smtClean="0"/>
              <a:t>geographically</a:t>
            </a:r>
          </a:p>
          <a:p>
            <a:pPr>
              <a:defRPr/>
            </a:pPr>
            <a:r>
              <a:rPr lang="en-US" sz="1200" dirty="0" smtClean="0"/>
              <a:t>The </a:t>
            </a:r>
            <a:r>
              <a:rPr lang="en-US" sz="1200" b="1" dirty="0" smtClean="0"/>
              <a:t>Topic </a:t>
            </a:r>
            <a:r>
              <a:rPr lang="en-GB" sz="1200" dirty="0" smtClean="0"/>
              <a:t>Knowledge </a:t>
            </a:r>
            <a:r>
              <a:rPr lang="en-GB" sz="1200" dirty="0"/>
              <a:t>&amp; Innovation Community </a:t>
            </a:r>
            <a:r>
              <a:rPr lang="en-US" sz="1200" dirty="0" smtClean="0"/>
              <a:t>is defined </a:t>
            </a:r>
            <a:r>
              <a:rPr lang="en-US" sz="1200" i="1" dirty="0" smtClean="0"/>
              <a:t>by subject</a:t>
            </a:r>
            <a:r>
              <a:rPr lang="en-US" sz="1200" dirty="0" smtClean="0"/>
              <a:t>.</a:t>
            </a:r>
          </a:p>
          <a:p>
            <a:pPr>
              <a:defRPr/>
            </a:pPr>
            <a:r>
              <a:rPr lang="en-US" sz="1200" dirty="0" smtClean="0"/>
              <a:t>Both are driven by an ICT based knowledge networking approach.</a:t>
            </a:r>
          </a:p>
          <a:p>
            <a:pPr>
              <a:defRPr/>
            </a:pPr>
            <a:r>
              <a:rPr lang="en-US" sz="1200" dirty="0" smtClean="0"/>
              <a:t>They can be implemented together, or separately, e.g. , you can have a specific coastal destination focused on setting up a nature </a:t>
            </a:r>
            <a:r>
              <a:rPr lang="en-GB" sz="1200" dirty="0" smtClean="0"/>
              <a:t>conservation Knowledge </a:t>
            </a:r>
            <a:r>
              <a:rPr lang="en-GB" sz="1200" dirty="0"/>
              <a:t>&amp; Innovation Community</a:t>
            </a:r>
            <a:r>
              <a:rPr lang="en-US" sz="1200" dirty="0" smtClean="0"/>
              <a:t> </a:t>
            </a:r>
          </a:p>
          <a:p>
            <a:pPr>
              <a:defRPr/>
            </a:pPr>
            <a:endParaRPr lang="en-US" sz="1200" dirty="0"/>
          </a:p>
          <a:p>
            <a:pPr>
              <a:defRPr/>
            </a:pPr>
            <a:endParaRPr lang="en-US" sz="12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21446">
            <a:off x="728699" y="4149672"/>
            <a:ext cx="5400601" cy="41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778229" y="5626924"/>
            <a:ext cx="1299285" cy="122413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1957" y="4076599"/>
            <a:ext cx="1470859" cy="1754326"/>
          </a:xfrm>
          <a:prstGeom prst="rect">
            <a:avLst/>
          </a:prstGeom>
          <a:solidFill>
            <a:schemeClr val="bg1"/>
          </a:solidFill>
          <a:ln w="38100">
            <a:solidFill>
              <a:srgbClr val="FFFF00"/>
            </a:solidFill>
          </a:ln>
        </p:spPr>
        <p:txBody>
          <a:bodyPr wrap="square" rtlCol="0">
            <a:spAutoFit/>
          </a:bodyPr>
          <a:lstStyle/>
          <a:p>
            <a:pPr algn="ctr"/>
            <a:r>
              <a:rPr lang="en-GB" sz="1200" b="1" dirty="0" smtClean="0"/>
              <a:t>Tourism  Stakeholders  </a:t>
            </a:r>
            <a:r>
              <a:rPr lang="en-GB" sz="1200" dirty="0" smtClean="0"/>
              <a:t>– facing the challenges  by collaborating in research to marketplace innovation processes  </a:t>
            </a:r>
            <a:endParaRPr lang="en-GB" sz="1200" dirty="0"/>
          </a:p>
        </p:txBody>
      </p:sp>
      <p:cxnSp>
        <p:nvCxnSpPr>
          <p:cNvPr id="8" name="Straight Arrow Connector 7"/>
          <p:cNvCxnSpPr>
            <a:stCxn id="4" idx="3"/>
          </p:cNvCxnSpPr>
          <p:nvPr/>
        </p:nvCxnSpPr>
        <p:spPr>
          <a:xfrm>
            <a:off x="1772816" y="4953762"/>
            <a:ext cx="360040" cy="19430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12596" y="6732240"/>
            <a:ext cx="1539898" cy="1754326"/>
          </a:xfrm>
          <a:prstGeom prst="rect">
            <a:avLst/>
          </a:prstGeom>
          <a:solidFill>
            <a:schemeClr val="bg1"/>
          </a:solidFill>
          <a:ln w="38100">
            <a:solidFill>
              <a:srgbClr val="FFFF00"/>
            </a:solidFill>
          </a:ln>
        </p:spPr>
        <p:txBody>
          <a:bodyPr wrap="square" rtlCol="0">
            <a:spAutoFit/>
          </a:bodyPr>
          <a:lstStyle/>
          <a:p>
            <a:pPr algn="ctr"/>
            <a:r>
              <a:rPr lang="en-GB" sz="1200" b="1" dirty="0" smtClean="0"/>
              <a:t>Tourism Topics </a:t>
            </a:r>
            <a:r>
              <a:rPr lang="en-GB" sz="1200" dirty="0" smtClean="0"/>
              <a:t>– </a:t>
            </a:r>
          </a:p>
          <a:p>
            <a:pPr algn="ctr"/>
            <a:r>
              <a:rPr lang="en-GB" sz="1200" dirty="0"/>
              <a:t>d</a:t>
            </a:r>
            <a:r>
              <a:rPr lang="en-GB" sz="1200" dirty="0" smtClean="0"/>
              <a:t>efined by the economic, environmental and socio-cultural challenges &amp; opportunities facing tourism stakeholders  </a:t>
            </a:r>
            <a:endParaRPr lang="en-GB" sz="1200" dirty="0"/>
          </a:p>
        </p:txBody>
      </p:sp>
      <p:cxnSp>
        <p:nvCxnSpPr>
          <p:cNvPr id="15" name="Straight Arrow Connector 14"/>
          <p:cNvCxnSpPr/>
          <p:nvPr/>
        </p:nvCxnSpPr>
        <p:spPr>
          <a:xfrm flipH="1" flipV="1">
            <a:off x="4293096" y="7164288"/>
            <a:ext cx="601972" cy="52193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pPr>
              <a:defRPr/>
            </a:pPr>
            <a:fld id="{23E73079-3305-4BEC-8A82-ABFC85BE8A1F}" type="slidenum">
              <a:rPr lang="de-DE" smtClean="0"/>
              <a:pPr>
                <a:defRPr/>
              </a:pPr>
              <a:t>16</a:t>
            </a:fld>
            <a:endParaRPr lang="de-DE"/>
          </a:p>
        </p:txBody>
      </p:sp>
      <p:sp>
        <p:nvSpPr>
          <p:cNvPr id="14"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973" y="6024522"/>
            <a:ext cx="432050" cy="428939"/>
          </a:xfrm>
          <a:prstGeom prst="rect">
            <a:avLst/>
          </a:prstGeom>
        </p:spPr>
      </p:pic>
      <p:sp>
        <p:nvSpPr>
          <p:cNvPr id="19" name="TextBox 18"/>
          <p:cNvSpPr txBox="1"/>
          <p:nvPr/>
        </p:nvSpPr>
        <p:spPr>
          <a:xfrm>
            <a:off x="548679" y="3347864"/>
            <a:ext cx="5880998" cy="646331"/>
          </a:xfrm>
          <a:prstGeom prst="rect">
            <a:avLst/>
          </a:prstGeom>
          <a:noFill/>
        </p:spPr>
        <p:txBody>
          <a:bodyPr wrap="square" rtlCol="0">
            <a:spAutoFit/>
          </a:bodyPr>
          <a:lstStyle/>
          <a:p>
            <a:pPr algn="ctr"/>
            <a:r>
              <a:rPr lang="en-GB" sz="1200" b="1" dirty="0" smtClean="0"/>
              <a:t>The diagram below shows how Topic and Destination KICs both involve multi-stakeholder participation (</a:t>
            </a:r>
            <a:r>
              <a:rPr lang="en-GB" sz="1200" b="1" i="1" dirty="0" smtClean="0"/>
              <a:t>outer blue/yellow ring</a:t>
            </a:r>
            <a:r>
              <a:rPr lang="en-GB" sz="1200" b="1" dirty="0" smtClean="0"/>
              <a:t>) to address key challenges of sustainable tourism development (</a:t>
            </a:r>
            <a:r>
              <a:rPr lang="en-GB" sz="1200" b="1" i="1" dirty="0" smtClean="0"/>
              <a:t>inner green ring – see next page</a:t>
            </a:r>
            <a:r>
              <a:rPr lang="en-GB" sz="1200" b="1" dirty="0" smtClean="0"/>
              <a:t>)</a:t>
            </a:r>
            <a:endParaRPr lang="en-GB" sz="1200" b="1" dirty="0"/>
          </a:p>
        </p:txBody>
      </p:sp>
      <p:pic>
        <p:nvPicPr>
          <p:cNvPr id="17" name="Picture 16">
            <a:hlinkClick r:id="rId5"/>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451" t="14660" r="23106" b="14578"/>
          <a:stretch/>
        </p:blipFill>
        <p:spPr>
          <a:xfrm rot="1349291">
            <a:off x="1463271" y="2760202"/>
            <a:ext cx="4032150" cy="3930582"/>
          </a:xfrm>
          <a:prstGeom prst="rect">
            <a:avLst/>
          </a:prstGeom>
        </p:spPr>
      </p:pic>
      <p:pic>
        <p:nvPicPr>
          <p:cNvPr id="21"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564904" y="3909224"/>
            <a:ext cx="1806075" cy="174898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62155" y="2915815"/>
            <a:ext cx="1507331" cy="646331"/>
          </a:xfrm>
          <a:prstGeom prst="rect">
            <a:avLst/>
          </a:prstGeom>
          <a:solidFill>
            <a:schemeClr val="bg2">
              <a:lumMod val="20000"/>
              <a:lumOff val="80000"/>
            </a:schemeClr>
          </a:solidFill>
          <a:ln w="38100">
            <a:solidFill>
              <a:schemeClr val="tx1"/>
            </a:solidFill>
          </a:ln>
        </p:spPr>
        <p:txBody>
          <a:bodyPr>
            <a:spAutoFit/>
          </a:bodyPr>
          <a:lstStyle/>
          <a:p>
            <a:pPr algn="ctr">
              <a:defRPr/>
            </a:pPr>
            <a:r>
              <a:rPr lang="en-GB" sz="1200" b="1" dirty="0"/>
              <a:t>Climate Change, </a:t>
            </a:r>
            <a:r>
              <a:rPr lang="en-GB" sz="1200" b="1" dirty="0" smtClean="0"/>
              <a:t>Energy  </a:t>
            </a:r>
            <a:r>
              <a:rPr lang="en-GB" sz="1200" b="1" dirty="0"/>
              <a:t>Resource Efficiency</a:t>
            </a:r>
          </a:p>
        </p:txBody>
      </p:sp>
      <p:sp>
        <p:nvSpPr>
          <p:cNvPr id="26" name="TextBox 25"/>
          <p:cNvSpPr txBox="1"/>
          <p:nvPr/>
        </p:nvSpPr>
        <p:spPr>
          <a:xfrm>
            <a:off x="4701341" y="2915816"/>
            <a:ext cx="1495419" cy="646331"/>
          </a:xfrm>
          <a:prstGeom prst="rect">
            <a:avLst/>
          </a:prstGeom>
          <a:solidFill>
            <a:schemeClr val="bg2">
              <a:lumMod val="20000"/>
              <a:lumOff val="80000"/>
            </a:schemeClr>
          </a:solidFill>
          <a:ln w="38100">
            <a:solidFill>
              <a:schemeClr val="tx1"/>
            </a:solidFill>
          </a:ln>
        </p:spPr>
        <p:txBody>
          <a:bodyPr wrap="square">
            <a:spAutoFit/>
          </a:bodyPr>
          <a:lstStyle/>
          <a:p>
            <a:pPr algn="ctr">
              <a:defRPr/>
            </a:pPr>
            <a:r>
              <a:rPr lang="en-GB" sz="1200" b="1" dirty="0"/>
              <a:t>Governance, Destination Management</a:t>
            </a:r>
          </a:p>
        </p:txBody>
      </p:sp>
      <p:sp>
        <p:nvSpPr>
          <p:cNvPr id="27" name="TextBox 26"/>
          <p:cNvSpPr txBox="1"/>
          <p:nvPr/>
        </p:nvSpPr>
        <p:spPr>
          <a:xfrm>
            <a:off x="4658601" y="6012160"/>
            <a:ext cx="1249615" cy="830997"/>
          </a:xfrm>
          <a:prstGeom prst="rect">
            <a:avLst/>
          </a:prstGeom>
          <a:solidFill>
            <a:schemeClr val="bg2">
              <a:lumMod val="20000"/>
              <a:lumOff val="80000"/>
            </a:schemeClr>
          </a:solidFill>
          <a:ln w="38100">
            <a:solidFill>
              <a:schemeClr val="tx1"/>
            </a:solidFill>
          </a:ln>
        </p:spPr>
        <p:txBody>
          <a:bodyPr wrap="square">
            <a:spAutoFit/>
          </a:bodyPr>
          <a:lstStyle/>
          <a:p>
            <a:pPr algn="ctr">
              <a:defRPr/>
            </a:pPr>
            <a:r>
              <a:rPr lang="en-GB" sz="1200" b="1" dirty="0"/>
              <a:t>Quality Assessment</a:t>
            </a:r>
          </a:p>
          <a:p>
            <a:pPr algn="ctr">
              <a:defRPr/>
            </a:pPr>
            <a:r>
              <a:rPr lang="en-GB" sz="1200" b="1" dirty="0"/>
              <a:t>Certification, Marketing </a:t>
            </a:r>
          </a:p>
        </p:txBody>
      </p:sp>
      <p:sp>
        <p:nvSpPr>
          <p:cNvPr id="29" name="TextBox 28"/>
          <p:cNvSpPr txBox="1"/>
          <p:nvPr/>
        </p:nvSpPr>
        <p:spPr>
          <a:xfrm>
            <a:off x="2773106" y="6491437"/>
            <a:ext cx="1246444" cy="830997"/>
          </a:xfrm>
          <a:prstGeom prst="rect">
            <a:avLst/>
          </a:prstGeom>
          <a:solidFill>
            <a:schemeClr val="bg2">
              <a:lumMod val="20000"/>
              <a:lumOff val="80000"/>
            </a:schemeClr>
          </a:solidFill>
          <a:ln w="38100">
            <a:solidFill>
              <a:schemeClr val="tx1"/>
            </a:solidFill>
          </a:ln>
        </p:spPr>
        <p:txBody>
          <a:bodyPr wrap="square">
            <a:spAutoFit/>
          </a:bodyPr>
          <a:lstStyle/>
          <a:p>
            <a:pPr algn="ctr">
              <a:defRPr/>
            </a:pPr>
            <a:r>
              <a:rPr lang="en-GB" sz="1200" b="1" dirty="0"/>
              <a:t>Knowledge Networking Training and Education</a:t>
            </a:r>
          </a:p>
        </p:txBody>
      </p:sp>
      <p:sp>
        <p:nvSpPr>
          <p:cNvPr id="30" name="TextBox 29"/>
          <p:cNvSpPr txBox="1"/>
          <p:nvPr/>
        </p:nvSpPr>
        <p:spPr>
          <a:xfrm>
            <a:off x="651439" y="5972385"/>
            <a:ext cx="1518047" cy="830997"/>
          </a:xfrm>
          <a:prstGeom prst="rect">
            <a:avLst/>
          </a:prstGeom>
          <a:solidFill>
            <a:schemeClr val="bg2">
              <a:lumMod val="20000"/>
              <a:lumOff val="80000"/>
            </a:schemeClr>
          </a:solidFill>
          <a:ln w="38100">
            <a:solidFill>
              <a:schemeClr val="tx1"/>
            </a:solidFill>
          </a:ln>
        </p:spPr>
        <p:txBody>
          <a:bodyPr>
            <a:spAutoFit/>
          </a:bodyPr>
          <a:lstStyle/>
          <a:p>
            <a:pPr algn="ctr">
              <a:defRPr/>
            </a:pPr>
            <a:r>
              <a:rPr lang="en-GB" sz="1200" b="1" dirty="0"/>
              <a:t>Sustainable Travel and </a:t>
            </a:r>
            <a:r>
              <a:rPr lang="en-GB" sz="1200" b="1" dirty="0" smtClean="0"/>
              <a:t>Transport</a:t>
            </a:r>
          </a:p>
          <a:p>
            <a:pPr algn="ctr">
              <a:defRPr/>
            </a:pPr>
            <a:endParaRPr lang="en-GB" sz="1200" b="1" dirty="0"/>
          </a:p>
        </p:txBody>
      </p:sp>
      <p:sp>
        <p:nvSpPr>
          <p:cNvPr id="31" name="TextBox 30"/>
          <p:cNvSpPr txBox="1"/>
          <p:nvPr/>
        </p:nvSpPr>
        <p:spPr>
          <a:xfrm>
            <a:off x="5227155" y="4321312"/>
            <a:ext cx="1212852" cy="830997"/>
          </a:xfrm>
          <a:prstGeom prst="rect">
            <a:avLst/>
          </a:prstGeom>
          <a:solidFill>
            <a:schemeClr val="bg2">
              <a:lumMod val="20000"/>
              <a:lumOff val="80000"/>
            </a:schemeClr>
          </a:solidFill>
          <a:ln w="38100">
            <a:solidFill>
              <a:schemeClr val="tx1"/>
            </a:solidFill>
          </a:ln>
        </p:spPr>
        <p:txBody>
          <a:bodyPr wrap="square">
            <a:spAutoFit/>
          </a:bodyPr>
          <a:lstStyle/>
          <a:p>
            <a:pPr algn="ctr">
              <a:defRPr/>
            </a:pPr>
            <a:endParaRPr lang="en-GB" sz="1200" b="1" dirty="0" smtClean="0"/>
          </a:p>
          <a:p>
            <a:pPr algn="ctr">
              <a:defRPr/>
            </a:pPr>
            <a:r>
              <a:rPr lang="en-GB" sz="1200" b="1" dirty="0" smtClean="0"/>
              <a:t>Supply </a:t>
            </a:r>
            <a:r>
              <a:rPr lang="en-GB" sz="1200" b="1" dirty="0"/>
              <a:t>Chain </a:t>
            </a:r>
            <a:r>
              <a:rPr lang="en-GB" sz="1200" b="1" dirty="0" smtClean="0"/>
              <a:t>Management</a:t>
            </a:r>
          </a:p>
          <a:p>
            <a:pPr algn="ctr">
              <a:defRPr/>
            </a:pPr>
            <a:endParaRPr lang="en-GB" sz="1200" b="1" dirty="0"/>
          </a:p>
        </p:txBody>
      </p:sp>
      <p:sp>
        <p:nvSpPr>
          <p:cNvPr id="32" name="TextBox 31"/>
          <p:cNvSpPr txBox="1"/>
          <p:nvPr/>
        </p:nvSpPr>
        <p:spPr>
          <a:xfrm>
            <a:off x="2672499" y="2177351"/>
            <a:ext cx="1513285" cy="830997"/>
          </a:xfrm>
          <a:prstGeom prst="rect">
            <a:avLst/>
          </a:prstGeom>
          <a:solidFill>
            <a:schemeClr val="bg2">
              <a:lumMod val="20000"/>
              <a:lumOff val="80000"/>
            </a:schemeClr>
          </a:solidFill>
          <a:ln w="38100">
            <a:solidFill>
              <a:schemeClr val="tx1"/>
            </a:solidFill>
          </a:ln>
        </p:spPr>
        <p:txBody>
          <a:bodyPr>
            <a:spAutoFit/>
          </a:bodyPr>
          <a:lstStyle/>
          <a:p>
            <a:pPr algn="ctr">
              <a:defRPr/>
            </a:pPr>
            <a:r>
              <a:rPr lang="en-GB" sz="1200" b="1" dirty="0"/>
              <a:t>Sustainable Consumption and Production</a:t>
            </a:r>
          </a:p>
          <a:p>
            <a:pPr algn="ctr">
              <a:defRPr/>
            </a:pPr>
            <a:r>
              <a:rPr lang="en-GB" sz="1200" b="1" dirty="0"/>
              <a:t>And Tourism </a:t>
            </a:r>
          </a:p>
        </p:txBody>
      </p:sp>
      <p:sp>
        <p:nvSpPr>
          <p:cNvPr id="15383" name="TextBox 2"/>
          <p:cNvSpPr txBox="1">
            <a:spLocks noChangeArrowheads="1"/>
          </p:cNvSpPr>
          <p:nvPr/>
        </p:nvSpPr>
        <p:spPr bwMode="auto">
          <a:xfrm>
            <a:off x="380073" y="7452320"/>
            <a:ext cx="6059934"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ts val="1400"/>
              </a:lnSpc>
            </a:pPr>
            <a:r>
              <a:rPr lang="en-GB" sz="1200" b="1" dirty="0"/>
              <a:t>These topics  have Agenda 21 at their </a:t>
            </a:r>
            <a:r>
              <a:rPr lang="en-GB" sz="1200" b="1" dirty="0" smtClean="0"/>
              <a:t>core, and are guided by a set of  tourism sustainability principles (see </a:t>
            </a:r>
            <a:r>
              <a:rPr lang="en-GB" sz="1200" b="1" i="1" dirty="0" smtClean="0"/>
              <a:t>Sustainable Tourism – A Guide for Policy Makers – UNEP/UNWTO 2006). </a:t>
            </a:r>
            <a:r>
              <a:rPr lang="en-GB" sz="1200" b="1" dirty="0"/>
              <a:t>They give tourism stakeholders awareness of economic, environmental, socio-cultural and institutional opportunities and challenges that need to be addressed in </a:t>
            </a:r>
            <a:r>
              <a:rPr lang="en-GB" sz="1200" b="1" dirty="0" smtClean="0"/>
              <a:t>policy, in the market place,  in training and education, and in </a:t>
            </a:r>
            <a:r>
              <a:rPr lang="en-GB" sz="1200" b="1" dirty="0" err="1" smtClean="0"/>
              <a:t>destinations.</a:t>
            </a:r>
            <a:r>
              <a:rPr lang="en-GB" sz="1200" b="1" dirty="0" err="1" smtClean="0">
                <a:solidFill>
                  <a:schemeClr val="bg1"/>
                </a:solidFill>
              </a:rPr>
              <a:t>buiness</a:t>
            </a:r>
            <a:r>
              <a:rPr lang="en-GB" b="1" dirty="0">
                <a:solidFill>
                  <a:schemeClr val="bg1"/>
                </a:solidFill>
              </a:rPr>
              <a:t>.  </a:t>
            </a:r>
          </a:p>
        </p:txBody>
      </p:sp>
      <p:sp>
        <p:nvSpPr>
          <p:cNvPr id="33" name="Content Placeholder 2"/>
          <p:cNvSpPr>
            <a:spLocks noGrp="1"/>
          </p:cNvSpPr>
          <p:nvPr>
            <p:ph idx="1"/>
          </p:nvPr>
        </p:nvSpPr>
        <p:spPr>
          <a:xfrm>
            <a:off x="591125" y="1097231"/>
            <a:ext cx="5562895" cy="1080120"/>
          </a:xfrm>
        </p:spPr>
        <p:txBody>
          <a:bodyPr/>
          <a:lstStyle/>
          <a:p>
            <a:pPr marL="0" indent="0">
              <a:buFont typeface="Arial" charset="0"/>
              <a:buNone/>
              <a:defRPr/>
            </a:pPr>
            <a:r>
              <a:rPr lang="en-GB" sz="1200" dirty="0" smtClean="0"/>
              <a:t>A Topic Knowledge </a:t>
            </a:r>
            <a:r>
              <a:rPr lang="en-GB" sz="1200" dirty="0"/>
              <a:t>&amp; Innovation Community brings </a:t>
            </a:r>
            <a:r>
              <a:rPr lang="en-GB" sz="1200" dirty="0" smtClean="0"/>
              <a:t>relevant stakeholders together to facilitate knowledge exchanges on specific subjects, e.g.   a Climate Change  </a:t>
            </a:r>
            <a:r>
              <a:rPr lang="en-GB" sz="1200" dirty="0"/>
              <a:t>Knowledge &amp; Innovation Community or </a:t>
            </a:r>
            <a:r>
              <a:rPr lang="en-GB" sz="1200" dirty="0" smtClean="0"/>
              <a:t>a   Sustainable Transport Knowledge </a:t>
            </a:r>
            <a:r>
              <a:rPr lang="en-GB" sz="1200" dirty="0"/>
              <a:t>&amp; Innovation </a:t>
            </a:r>
            <a:r>
              <a:rPr lang="en-GB" sz="1200" dirty="0" smtClean="0"/>
              <a:t>Community.  </a:t>
            </a:r>
            <a:r>
              <a:rPr lang="en-GB" sz="1200" b="1" i="1" dirty="0" smtClean="0"/>
              <a:t> A </a:t>
            </a:r>
            <a:r>
              <a:rPr lang="en-GB" sz="1200" b="1" i="1" dirty="0" smtClean="0">
                <a:hlinkClick r:id="rId5"/>
              </a:rPr>
              <a:t>Topic Information Framework and Subject Index </a:t>
            </a:r>
            <a:r>
              <a:rPr lang="en-GB" sz="1200" b="1" i="1" dirty="0" smtClean="0"/>
              <a:t>has been defined to organise </a:t>
            </a:r>
            <a:r>
              <a:rPr lang="en-GB" sz="1200" dirty="0"/>
              <a:t>Tourism Knowledge &amp; Innovation </a:t>
            </a:r>
            <a:r>
              <a:rPr lang="en-GB" sz="1200" dirty="0" smtClean="0"/>
              <a:t>Communities.</a:t>
            </a:r>
            <a:r>
              <a:rPr lang="en-GB" sz="1200" b="1" i="1" dirty="0" smtClean="0"/>
              <a:t>  </a:t>
            </a:r>
            <a:endParaRPr lang="en-GB" sz="1200" b="1" i="1" dirty="0"/>
          </a:p>
        </p:txBody>
      </p:sp>
      <p:sp>
        <p:nvSpPr>
          <p:cNvPr id="35" name="Title 1"/>
          <p:cNvSpPr>
            <a:spLocks noGrp="1"/>
          </p:cNvSpPr>
          <p:nvPr>
            <p:ph type="title"/>
          </p:nvPr>
        </p:nvSpPr>
        <p:spPr>
          <a:xfrm>
            <a:off x="503311" y="226833"/>
            <a:ext cx="6172200" cy="605416"/>
          </a:xfrm>
        </p:spPr>
        <p:txBody>
          <a:bodyPr/>
          <a:lstStyle/>
          <a:p>
            <a:r>
              <a:rPr lang="en-GB" dirty="0" smtClean="0"/>
              <a:t>  </a:t>
            </a:r>
            <a:r>
              <a:rPr lang="en-GB" sz="2400" dirty="0"/>
              <a:t>Topic </a:t>
            </a:r>
            <a:r>
              <a:rPr lang="en-GB" sz="2400" dirty="0" smtClean="0"/>
              <a:t> </a:t>
            </a:r>
            <a:br>
              <a:rPr lang="en-GB" sz="2400" dirty="0" smtClean="0"/>
            </a:br>
            <a:r>
              <a:rPr lang="en-GB" sz="2400" dirty="0" smtClean="0"/>
              <a:t>Knowledge </a:t>
            </a:r>
            <a:r>
              <a:rPr lang="en-GB" sz="2400" dirty="0"/>
              <a:t>&amp; Innovation </a:t>
            </a:r>
            <a:r>
              <a:rPr lang="en-GB" sz="2400" dirty="0" smtClean="0"/>
              <a:t>Communities </a:t>
            </a:r>
          </a:p>
        </p:txBody>
      </p:sp>
      <p:sp>
        <p:nvSpPr>
          <p:cNvPr id="15" name="Rectangle 14"/>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17</a:t>
            </a:fld>
            <a:endParaRPr lang="de-DE" dirty="0"/>
          </a:p>
        </p:txBody>
      </p:sp>
      <p:pic>
        <p:nvPicPr>
          <p:cNvPr id="19" name="Picture 53" descr="b-top">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696" y="251520"/>
            <a:ext cx="62276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23" name="TextBox 22"/>
          <p:cNvSpPr txBox="1"/>
          <p:nvPr/>
        </p:nvSpPr>
        <p:spPr>
          <a:xfrm>
            <a:off x="380073" y="4360739"/>
            <a:ext cx="1321848" cy="830997"/>
          </a:xfrm>
          <a:prstGeom prst="rect">
            <a:avLst/>
          </a:prstGeom>
          <a:solidFill>
            <a:schemeClr val="bg2">
              <a:lumMod val="20000"/>
              <a:lumOff val="80000"/>
            </a:schemeClr>
          </a:solidFill>
          <a:ln w="38100">
            <a:solidFill>
              <a:schemeClr val="tx1"/>
            </a:solidFill>
          </a:ln>
        </p:spPr>
        <p:txBody>
          <a:bodyPr wrap="square">
            <a:spAutoFit/>
          </a:bodyPr>
          <a:lstStyle/>
          <a:p>
            <a:pPr algn="ctr">
              <a:defRPr/>
            </a:pPr>
            <a:r>
              <a:rPr lang="en-GB" sz="1200" b="1" dirty="0"/>
              <a:t>Natural and Cultural </a:t>
            </a:r>
            <a:r>
              <a:rPr lang="en-GB" sz="1200" b="1" dirty="0" smtClean="0"/>
              <a:t>Heritage</a:t>
            </a:r>
          </a:p>
          <a:p>
            <a:pPr algn="ctr">
              <a:defRPr/>
            </a:pPr>
            <a:endParaRPr lang="en-GB" sz="1200" b="1" dirty="0"/>
          </a:p>
        </p:txBody>
      </p:sp>
    </p:spTree>
  </p:cSld>
  <p:clrMapOvr>
    <a:masterClrMapping/>
  </p:clrMapOvr>
  <p:transition spd="slow" advClick="0" advTm="1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39643" y="176863"/>
            <a:ext cx="6172200" cy="677424"/>
          </a:xfrm>
        </p:spPr>
        <p:txBody>
          <a:bodyPr/>
          <a:lstStyle/>
          <a:p>
            <a:r>
              <a:rPr lang="en-GB" dirty="0" smtClean="0"/>
              <a:t> </a:t>
            </a:r>
            <a:r>
              <a:rPr lang="en-GB" sz="2400" dirty="0" smtClean="0"/>
              <a:t>Destination  </a:t>
            </a:r>
            <a:r>
              <a:rPr lang="en-GB" sz="2400" dirty="0"/>
              <a:t/>
            </a:r>
            <a:br>
              <a:rPr lang="en-GB" sz="2400" dirty="0"/>
            </a:br>
            <a:r>
              <a:rPr lang="en-GB" sz="2400" dirty="0" smtClean="0"/>
              <a:t> </a:t>
            </a:r>
            <a:r>
              <a:rPr lang="en-GB" sz="2400" dirty="0"/>
              <a:t>Knowledge &amp; Innovation Communities </a:t>
            </a:r>
            <a:endParaRPr lang="en-GB" sz="2400" dirty="0" smtClean="0"/>
          </a:p>
        </p:txBody>
      </p:sp>
      <p:sp>
        <p:nvSpPr>
          <p:cNvPr id="3" name="Content Placeholder 2"/>
          <p:cNvSpPr>
            <a:spLocks noGrp="1"/>
          </p:cNvSpPr>
          <p:nvPr>
            <p:ph idx="1"/>
          </p:nvPr>
        </p:nvSpPr>
        <p:spPr>
          <a:xfrm>
            <a:off x="523440" y="1115616"/>
            <a:ext cx="5569856" cy="998239"/>
          </a:xfrm>
        </p:spPr>
        <p:txBody>
          <a:bodyPr>
            <a:normAutofit fontScale="92500"/>
          </a:bodyPr>
          <a:lstStyle/>
          <a:p>
            <a:pPr marL="0" indent="0" algn="just">
              <a:buNone/>
              <a:defRPr/>
            </a:pPr>
            <a:r>
              <a:rPr lang="en-GB" sz="1200" dirty="0" smtClean="0"/>
              <a:t>The Destination </a:t>
            </a:r>
            <a:r>
              <a:rPr lang="en-GB" sz="1200" dirty="0"/>
              <a:t>Tourism Knowledge &amp; Innovation </a:t>
            </a:r>
            <a:r>
              <a:rPr lang="en-GB" sz="1200" dirty="0" smtClean="0"/>
              <a:t>Community is a territorial unit that suits the organisation of learning experiences for a geographically specified group of administrators, SMEs, individual workers. The </a:t>
            </a:r>
            <a:r>
              <a:rPr lang="en-GB" sz="1200" dirty="0"/>
              <a:t>Tourism Knowledge &amp; Innovation Communities </a:t>
            </a:r>
            <a:r>
              <a:rPr lang="en-GB" sz="1200" dirty="0" smtClean="0"/>
              <a:t>approach emphasises the importance of the regional and destination-level  of stakeholder interaction, as clustering of stakeholders at these levels promotes greater cross-fertilization of information.</a:t>
            </a:r>
          </a:p>
          <a:p>
            <a:pPr marL="0" indent="0" algn="just">
              <a:buNone/>
              <a:defRPr/>
            </a:pPr>
            <a:endParaRPr lang="en-GB"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05" t="9851" r="18152"/>
          <a:stretch/>
        </p:blipFill>
        <p:spPr bwMode="auto">
          <a:xfrm>
            <a:off x="523440" y="2267744"/>
            <a:ext cx="5569856" cy="59984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11"/>
          <p:cNvPicPr>
            <a:picLocks noChangeAspect="1"/>
          </p:cNvPicPr>
          <p:nvPr/>
        </p:nvPicPr>
        <p:blipFill>
          <a:blip r:embed="rId3">
            <a:extLst>
              <a:ext uri="{28A0092B-C50C-407E-A947-70E740481C1C}">
                <a14:useLocalDpi xmlns:a14="http://schemas.microsoft.com/office/drawing/2010/main" val="0"/>
              </a:ext>
            </a:extLst>
          </a:blip>
          <a:srcRect l="23265" t="16978" r="24924" b="15358"/>
          <a:stretch>
            <a:fillRect/>
          </a:stretch>
        </p:blipFill>
        <p:spPr bwMode="auto">
          <a:xfrm>
            <a:off x="2481185" y="4454909"/>
            <a:ext cx="1721993" cy="184528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74129" y="5004048"/>
            <a:ext cx="936104" cy="707886"/>
          </a:xfrm>
          <a:prstGeom prst="rect">
            <a:avLst/>
          </a:prstGeom>
          <a:noFill/>
        </p:spPr>
        <p:txBody>
          <a:bodyPr wrap="square" rtlCol="0">
            <a:spAutoFit/>
          </a:bodyPr>
          <a:lstStyle/>
          <a:p>
            <a:pPr algn="ctr"/>
            <a:r>
              <a:rPr lang="en-GB" sz="1000" dirty="0" smtClean="0">
                <a:solidFill>
                  <a:schemeClr val="tx2"/>
                </a:solidFill>
              </a:rPr>
              <a:t>ICT Knowledge Networking Portal </a:t>
            </a:r>
            <a:endParaRPr lang="en-GB" sz="1000" dirty="0">
              <a:solidFill>
                <a:schemeClr val="tx2"/>
              </a:solidFill>
            </a:endParaRPr>
          </a:p>
        </p:txBody>
      </p:sp>
      <p:sp>
        <p:nvSpPr>
          <p:cNvPr id="7" name="Rectangle 6"/>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pPr>
              <a:defRPr/>
            </a:pPr>
            <a:fld id="{23E73079-3305-4BEC-8A82-ABFC85BE8A1F}" type="slidenum">
              <a:rPr lang="de-DE" smtClean="0"/>
              <a:pPr>
                <a:defRPr/>
              </a:pPr>
              <a:t>18</a:t>
            </a:fld>
            <a:endParaRPr lang="de-DE"/>
          </a:p>
        </p:txBody>
      </p:sp>
      <p:pic>
        <p:nvPicPr>
          <p:cNvPr id="10" name="Picture 12" descr="b-des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664" y="251520"/>
            <a:ext cx="623514"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27014" y="130428"/>
            <a:ext cx="5616623" cy="810816"/>
          </a:xfrm>
        </p:spPr>
        <p:txBody>
          <a:bodyPr/>
          <a:lstStyle/>
          <a:p>
            <a:r>
              <a:rPr lang="en-US" sz="2400" dirty="0" smtClean="0"/>
              <a:t>Linking Destination and Topic </a:t>
            </a:r>
            <a:br>
              <a:rPr lang="en-US" sz="2400" dirty="0" smtClean="0"/>
            </a:br>
            <a:r>
              <a:rPr lang="en-GB" sz="2400" dirty="0" smtClean="0"/>
              <a:t>Knowledge </a:t>
            </a:r>
            <a:r>
              <a:rPr lang="en-GB" sz="2400" dirty="0"/>
              <a:t>&amp; Innovation Communities</a:t>
            </a:r>
            <a:endParaRPr lang="en-US" sz="2400" dirty="0" smtClean="0"/>
          </a:p>
        </p:txBody>
      </p:sp>
      <p:sp>
        <p:nvSpPr>
          <p:cNvPr id="2" name="Rectangle 1"/>
          <p:cNvSpPr/>
          <p:nvPr/>
        </p:nvSpPr>
        <p:spPr>
          <a:xfrm>
            <a:off x="620686" y="6804248"/>
            <a:ext cx="5544617" cy="1384995"/>
          </a:xfrm>
          <a:prstGeom prst="rect">
            <a:avLst/>
          </a:prstGeom>
        </p:spPr>
        <p:txBody>
          <a:bodyPr wrap="square">
            <a:spAutoFit/>
          </a:bodyPr>
          <a:lstStyle/>
          <a:p>
            <a:r>
              <a:rPr lang="en-GB" sz="1200" dirty="0" smtClean="0">
                <a:latin typeface="+mn-lt"/>
              </a:rPr>
              <a:t>The </a:t>
            </a:r>
            <a:r>
              <a:rPr lang="en-GB" sz="1200" dirty="0">
                <a:latin typeface="+mn-lt"/>
              </a:rPr>
              <a:t>flow of knowledge </a:t>
            </a:r>
            <a:r>
              <a:rPr lang="en-GB" sz="1200" dirty="0" smtClean="0">
                <a:latin typeface="+mn-lt"/>
              </a:rPr>
              <a:t>from the centre of Europe to peripheral regions and vice versa can be accomplished by establishing a mosaic of destination and topic learning areas around Europe. Areas which take this step are more likely to benefit from European-level  activities.  This decentralised approach to linking  European tourism stakeholders is made possible by modern ICT capacity, and is even becoming a necessity in order to avoid the development of large and costly administrative structures, whilst maximizing use of Europe’s growing internet capacity.  </a:t>
            </a:r>
            <a:endParaRPr lang="en-GB" sz="1200" dirty="0">
              <a:latin typeface="+mn-lt"/>
            </a:endParaRPr>
          </a:p>
        </p:txBody>
      </p:sp>
      <p:sp>
        <p:nvSpPr>
          <p:cNvPr id="3" name="Rectangle 2"/>
          <p:cNvSpPr/>
          <p:nvPr/>
        </p:nvSpPr>
        <p:spPr>
          <a:xfrm>
            <a:off x="604215" y="1224878"/>
            <a:ext cx="5544618" cy="1200329"/>
          </a:xfrm>
          <a:prstGeom prst="rect">
            <a:avLst/>
          </a:prstGeom>
        </p:spPr>
        <p:txBody>
          <a:bodyPr wrap="square">
            <a:spAutoFit/>
          </a:bodyPr>
          <a:lstStyle/>
          <a:p>
            <a:r>
              <a:rPr lang="en-US" sz="1200" dirty="0" smtClean="0">
                <a:latin typeface="+mn-lt"/>
              </a:rPr>
              <a:t>The </a:t>
            </a:r>
            <a:r>
              <a:rPr lang="en-GB" sz="1200" dirty="0">
                <a:latin typeface="+mn-lt"/>
              </a:rPr>
              <a:t>Tourism Knowledge &amp; Innovation Communities </a:t>
            </a:r>
            <a:r>
              <a:rPr lang="en-US" sz="1200" dirty="0">
                <a:latin typeface="+mn-lt"/>
              </a:rPr>
              <a:t>approach  </a:t>
            </a:r>
            <a:r>
              <a:rPr lang="en-US" sz="1200" dirty="0" smtClean="0">
                <a:latin typeface="+mn-lt"/>
              </a:rPr>
              <a:t>follows the Learning Area methodology of encouraging </a:t>
            </a:r>
            <a:r>
              <a:rPr lang="en-US" sz="1200" dirty="0">
                <a:latin typeface="+mn-lt"/>
              </a:rPr>
              <a:t>the development </a:t>
            </a:r>
            <a:r>
              <a:rPr lang="en-US" sz="1200" dirty="0" smtClean="0">
                <a:latin typeface="+mn-lt"/>
              </a:rPr>
              <a:t>of a decentralized, networked European-wide process of tourism animation and observation, rather than attempt to develop a single European – level network (which  would not serve information needs at lower administrative levels).  </a:t>
            </a:r>
            <a:r>
              <a:rPr lang="en-US" sz="1200" b="1" dirty="0" smtClean="0">
                <a:latin typeface="+mn-lt"/>
              </a:rPr>
              <a:t>The key is  to link regional innovation  processes to European-wide observation systems.</a:t>
            </a:r>
            <a:endParaRPr lang="en-GB" sz="1200" b="1" dirty="0">
              <a:latin typeface="+mn-lt"/>
            </a:endParaRPr>
          </a:p>
        </p:txBody>
      </p:sp>
      <p:sp>
        <p:nvSpPr>
          <p:cNvPr id="6" name="Rectangle 5"/>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pPr>
              <a:defRPr/>
            </a:pPr>
            <a:fld id="{23E73079-3305-4BEC-8A82-ABFC85BE8A1F}" type="slidenum">
              <a:rPr lang="de-DE" smtClean="0"/>
              <a:pPr>
                <a:defRPr/>
              </a:pPr>
              <a:t>19</a:t>
            </a:fld>
            <a:endParaRPr lang="de-DE"/>
          </a:p>
        </p:txBody>
      </p:sp>
      <p:pic>
        <p:nvPicPr>
          <p:cNvPr id="11" name="Picture 50" descr="b-ob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34" y="210958"/>
            <a:ext cx="684202" cy="77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2" name="Picture 11"/>
          <p:cNvPicPr/>
          <p:nvPr/>
        </p:nvPicPr>
        <p:blipFill>
          <a:blip r:embed="rId4"/>
          <a:stretch>
            <a:fillRect/>
          </a:stretch>
        </p:blipFill>
        <p:spPr>
          <a:xfrm>
            <a:off x="727014" y="2462436"/>
            <a:ext cx="5582306" cy="417646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724" y="1331640"/>
            <a:ext cx="6192688" cy="3970318"/>
          </a:xfrm>
          <a:prstGeom prst="rect">
            <a:avLst/>
          </a:prstGeom>
          <a:noFill/>
        </p:spPr>
        <p:txBody>
          <a:bodyPr wrap="square" rtlCol="0">
            <a:spAutoFit/>
          </a:bodyPr>
          <a:lstStyle/>
          <a:p>
            <a:pPr algn="ctr"/>
            <a:r>
              <a:rPr lang="en-GB" sz="1200" b="1" dirty="0" smtClean="0">
                <a:solidFill>
                  <a:schemeClr val="bg2">
                    <a:lumMod val="10000"/>
                  </a:schemeClr>
                </a:solidFill>
                <a:latin typeface="+mj-lt"/>
              </a:rPr>
              <a:t>Tourism Knowledge and Innovation Communities </a:t>
            </a:r>
          </a:p>
          <a:p>
            <a:pPr algn="ctr"/>
            <a:r>
              <a:rPr lang="en-GB" sz="1200" b="1" dirty="0" smtClean="0">
                <a:solidFill>
                  <a:schemeClr val="bg2">
                    <a:lumMod val="10000"/>
                  </a:schemeClr>
                </a:solidFill>
                <a:latin typeface="+mj-lt"/>
              </a:rPr>
              <a:t>- A </a:t>
            </a:r>
            <a:r>
              <a:rPr lang="en-GB" sz="1200" b="1" dirty="0">
                <a:solidFill>
                  <a:schemeClr val="bg2">
                    <a:lumMod val="10000"/>
                  </a:schemeClr>
                </a:solidFill>
                <a:latin typeface="+mj-lt"/>
              </a:rPr>
              <a:t>Guide  to Multi-Stakeholder Tourism Knowledge Networking to </a:t>
            </a:r>
            <a:r>
              <a:rPr lang="en-GB" sz="1200" b="1" dirty="0" smtClean="0">
                <a:solidFill>
                  <a:schemeClr val="bg2">
                    <a:lumMod val="10000"/>
                  </a:schemeClr>
                </a:solidFill>
                <a:latin typeface="+mj-lt"/>
              </a:rPr>
              <a:t>Improve </a:t>
            </a:r>
          </a:p>
          <a:p>
            <a:pPr algn="ctr"/>
            <a:r>
              <a:rPr lang="en-GB" sz="1200" b="1" dirty="0" smtClean="0">
                <a:solidFill>
                  <a:schemeClr val="bg2">
                    <a:lumMod val="10000"/>
                  </a:schemeClr>
                </a:solidFill>
                <a:latin typeface="+mj-lt"/>
              </a:rPr>
              <a:t>European </a:t>
            </a:r>
            <a:r>
              <a:rPr lang="en-GB" sz="1200" b="1" dirty="0">
                <a:solidFill>
                  <a:schemeClr val="bg2">
                    <a:lumMod val="10000"/>
                  </a:schemeClr>
                </a:solidFill>
                <a:latin typeface="+mj-lt"/>
              </a:rPr>
              <a:t>Innovation, Competitiveness and Sustainability</a:t>
            </a:r>
            <a:r>
              <a:rPr lang="en-GB" sz="1200" b="1" dirty="0" smtClean="0">
                <a:solidFill>
                  <a:schemeClr val="bg2">
                    <a:lumMod val="10000"/>
                  </a:schemeClr>
                </a:solidFill>
                <a:latin typeface="+mj-lt"/>
              </a:rPr>
              <a:t> </a:t>
            </a:r>
          </a:p>
          <a:p>
            <a:pPr algn="ctr"/>
            <a:endParaRPr lang="en-GB" sz="1200" b="1" dirty="0" smtClean="0">
              <a:solidFill>
                <a:schemeClr val="bg2">
                  <a:lumMod val="10000"/>
                </a:schemeClr>
              </a:solidFill>
              <a:latin typeface="+mj-lt"/>
            </a:endParaRPr>
          </a:p>
          <a:p>
            <a:pPr algn="ctr"/>
            <a:r>
              <a:rPr lang="en-GB" sz="1200" dirty="0" smtClean="0">
                <a:solidFill>
                  <a:schemeClr val="bg2">
                    <a:lumMod val="10000"/>
                  </a:schemeClr>
                </a:solidFill>
                <a:latin typeface="+mj-lt"/>
              </a:rPr>
              <a:t>European Commission  DG Enterprise CIP </a:t>
            </a:r>
          </a:p>
          <a:p>
            <a:pPr algn="ctr"/>
            <a:r>
              <a:rPr lang="en-GB" sz="1200" dirty="0" smtClean="0">
                <a:solidFill>
                  <a:schemeClr val="bg2">
                    <a:lumMod val="10000"/>
                  </a:schemeClr>
                </a:solidFill>
                <a:latin typeface="+mj-lt"/>
              </a:rPr>
              <a:t>FAST-LAIN Project  2012</a:t>
            </a:r>
          </a:p>
          <a:p>
            <a:pPr algn="ctr"/>
            <a:endParaRPr lang="en-GB" sz="1200" dirty="0" smtClean="0">
              <a:solidFill>
                <a:schemeClr val="bg2">
                  <a:lumMod val="10000"/>
                </a:schemeClr>
              </a:solidFill>
              <a:latin typeface="+mj-lt"/>
            </a:endParaRPr>
          </a:p>
          <a:p>
            <a:pPr algn="ctr"/>
            <a:endParaRPr lang="en-GB" sz="1200" dirty="0" smtClean="0">
              <a:solidFill>
                <a:schemeClr val="bg2">
                  <a:lumMod val="10000"/>
                </a:schemeClr>
              </a:solidFill>
              <a:latin typeface="+mj-lt"/>
            </a:endParaRPr>
          </a:p>
          <a:p>
            <a:pPr algn="ctr"/>
            <a:endParaRPr lang="en-GB" sz="1200" dirty="0">
              <a:solidFill>
                <a:schemeClr val="bg2">
                  <a:lumMod val="10000"/>
                </a:schemeClr>
              </a:solidFill>
              <a:latin typeface="+mj-lt"/>
            </a:endParaRPr>
          </a:p>
          <a:p>
            <a:pPr algn="ctr"/>
            <a:endParaRPr lang="en-GB" sz="1200" dirty="0" smtClean="0">
              <a:solidFill>
                <a:schemeClr val="bg2">
                  <a:lumMod val="10000"/>
                </a:schemeClr>
              </a:solidFill>
              <a:latin typeface="+mj-lt"/>
            </a:endParaRPr>
          </a:p>
          <a:p>
            <a:pPr algn="ctr"/>
            <a:endParaRPr lang="en-GB" sz="1200" dirty="0" smtClean="0">
              <a:solidFill>
                <a:schemeClr val="bg2">
                  <a:lumMod val="10000"/>
                </a:schemeClr>
              </a:solidFill>
              <a:latin typeface="+mj-lt"/>
            </a:endParaRPr>
          </a:p>
          <a:p>
            <a:pPr algn="ctr"/>
            <a:endParaRPr lang="en-GB" sz="1200" dirty="0">
              <a:solidFill>
                <a:schemeClr val="bg2">
                  <a:lumMod val="10000"/>
                </a:schemeClr>
              </a:solidFill>
              <a:latin typeface="+mj-lt"/>
            </a:endParaRPr>
          </a:p>
          <a:p>
            <a:pPr algn="ctr"/>
            <a:endParaRPr lang="en-GB" sz="1200" dirty="0" smtClean="0">
              <a:solidFill>
                <a:schemeClr val="bg2">
                  <a:lumMod val="10000"/>
                </a:schemeClr>
              </a:solidFill>
              <a:latin typeface="+mj-lt"/>
            </a:endParaRPr>
          </a:p>
          <a:p>
            <a:pPr algn="ctr"/>
            <a:endParaRPr lang="en-GB" sz="1200" dirty="0" smtClean="0">
              <a:solidFill>
                <a:schemeClr val="bg2">
                  <a:lumMod val="10000"/>
                </a:schemeClr>
              </a:solidFill>
              <a:latin typeface="+mj-lt"/>
            </a:endParaRPr>
          </a:p>
          <a:p>
            <a:pPr algn="ctr"/>
            <a:r>
              <a:rPr lang="en-GB" sz="1200" dirty="0" smtClean="0">
                <a:solidFill>
                  <a:schemeClr val="bg2">
                    <a:lumMod val="10000"/>
                  </a:schemeClr>
                </a:solidFill>
                <a:latin typeface="+mj-lt"/>
              </a:rPr>
              <a:t>Produced by: Gordon </a:t>
            </a:r>
            <a:r>
              <a:rPr lang="en-GB" sz="1200" dirty="0" err="1" smtClean="0">
                <a:solidFill>
                  <a:schemeClr val="bg2">
                    <a:lumMod val="10000"/>
                  </a:schemeClr>
                </a:solidFill>
                <a:latin typeface="+mj-lt"/>
              </a:rPr>
              <a:t>Sillence</a:t>
            </a:r>
            <a:r>
              <a:rPr lang="en-GB" sz="1200" dirty="0" smtClean="0">
                <a:solidFill>
                  <a:schemeClr val="bg2">
                    <a:lumMod val="10000"/>
                  </a:schemeClr>
                </a:solidFill>
                <a:latin typeface="+mj-lt"/>
              </a:rPr>
              <a:t>,  Herbert </a:t>
            </a:r>
            <a:r>
              <a:rPr lang="en-GB" sz="1200" dirty="0" err="1" smtClean="0">
                <a:solidFill>
                  <a:schemeClr val="bg2">
                    <a:lumMod val="10000"/>
                  </a:schemeClr>
                </a:solidFill>
                <a:latin typeface="+mj-lt"/>
              </a:rPr>
              <a:t>Hamele</a:t>
            </a:r>
            <a:r>
              <a:rPr lang="en-GB" sz="1200" dirty="0" smtClean="0">
                <a:solidFill>
                  <a:schemeClr val="bg2">
                    <a:lumMod val="10000"/>
                  </a:schemeClr>
                </a:solidFill>
                <a:latin typeface="+mj-lt"/>
              </a:rPr>
              <a:t> </a:t>
            </a:r>
          </a:p>
          <a:p>
            <a:pPr algn="ctr"/>
            <a:endParaRPr lang="en-GB" sz="1200" dirty="0" smtClean="0">
              <a:solidFill>
                <a:schemeClr val="bg2">
                  <a:lumMod val="10000"/>
                </a:schemeClr>
              </a:solidFill>
              <a:latin typeface="+mj-lt"/>
            </a:endParaRPr>
          </a:p>
          <a:p>
            <a:pPr algn="ctr"/>
            <a:r>
              <a:rPr lang="en-GB" sz="1200" dirty="0" err="1" smtClean="0">
                <a:solidFill>
                  <a:schemeClr val="bg2">
                    <a:lumMod val="10000"/>
                  </a:schemeClr>
                </a:solidFill>
                <a:latin typeface="+mj-lt"/>
              </a:rPr>
              <a:t>Ecotrans</a:t>
            </a:r>
            <a:r>
              <a:rPr lang="en-GB" sz="1200" dirty="0" smtClean="0">
                <a:solidFill>
                  <a:schemeClr val="bg2">
                    <a:lumMod val="10000"/>
                  </a:schemeClr>
                </a:solidFill>
                <a:latin typeface="+mj-lt"/>
              </a:rPr>
              <a:t> -</a:t>
            </a:r>
            <a:r>
              <a:rPr lang="en-GB" sz="1200" dirty="0" err="1" smtClean="0">
                <a:solidFill>
                  <a:schemeClr val="bg2">
                    <a:lumMod val="10000"/>
                  </a:schemeClr>
                </a:solidFill>
                <a:latin typeface="+mj-lt"/>
              </a:rPr>
              <a:t>DestiNet</a:t>
            </a:r>
            <a:r>
              <a:rPr lang="en-GB" sz="1200" dirty="0" smtClean="0">
                <a:solidFill>
                  <a:schemeClr val="bg2">
                    <a:lumMod val="10000"/>
                  </a:schemeClr>
                </a:solidFill>
                <a:latin typeface="+mj-lt"/>
              </a:rPr>
              <a:t> Training, Education &amp; Development Services  </a:t>
            </a:r>
          </a:p>
          <a:p>
            <a:pPr algn="ctr"/>
            <a:r>
              <a:rPr lang="en-GB" sz="1200" dirty="0" smtClean="0">
                <a:solidFill>
                  <a:schemeClr val="bg2">
                    <a:lumMod val="10000"/>
                  </a:schemeClr>
                </a:solidFill>
                <a:latin typeface="+mj-lt"/>
              </a:rPr>
              <a:t>with the FAST-LAIN team</a:t>
            </a:r>
          </a:p>
          <a:p>
            <a:pPr algn="ctr"/>
            <a:endParaRPr lang="en-GB" sz="1200" dirty="0">
              <a:solidFill>
                <a:schemeClr val="bg2">
                  <a:lumMod val="10000"/>
                </a:schemeClr>
              </a:solidFill>
              <a:latin typeface="+mj-lt"/>
            </a:endParaRPr>
          </a:p>
          <a:p>
            <a:pPr algn="ctr"/>
            <a:r>
              <a:rPr lang="en-GB" sz="1200" dirty="0" smtClean="0">
                <a:solidFill>
                  <a:schemeClr val="bg2">
                    <a:lumMod val="10000"/>
                  </a:schemeClr>
                </a:solidFill>
                <a:latin typeface="+mj-lt"/>
              </a:rPr>
              <a:t>A copy of  this document can be found at </a:t>
            </a:r>
            <a:endParaRPr lang="en-GB" sz="1200" dirty="0">
              <a:solidFill>
                <a:schemeClr val="bg2">
                  <a:lumMod val="10000"/>
                </a:schemeClr>
              </a:solidFill>
              <a:latin typeface="+mj-lt"/>
            </a:endParaRPr>
          </a:p>
          <a:p>
            <a:pPr algn="ctr"/>
            <a:r>
              <a:rPr lang="en-GB" sz="1200" dirty="0">
                <a:hlinkClick r:id="rId2"/>
              </a:rPr>
              <a:t>http://destinet.eu/resources/...-various-target-groups/tourism-learning-area-toolkit</a:t>
            </a:r>
            <a:endParaRPr lang="en-GB" sz="1200" dirty="0">
              <a:solidFill>
                <a:schemeClr val="bg2">
                  <a:lumMod val="10000"/>
                </a:schemeClr>
              </a:solidFill>
              <a:latin typeface="+mj-lt"/>
            </a:endParaRPr>
          </a:p>
        </p:txBody>
      </p:sp>
      <p:sp>
        <p:nvSpPr>
          <p:cNvPr id="6" name="Rectangle 5"/>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p:cNvSpPr>
            <a:spLocks noGrp="1"/>
          </p:cNvSpPr>
          <p:nvPr>
            <p:ph type="sldNum" sz="quarter" idx="12"/>
          </p:nvPr>
        </p:nvSpPr>
        <p:spPr/>
        <p:txBody>
          <a:bodyPr/>
          <a:lstStyle/>
          <a:p>
            <a:pPr>
              <a:defRPr/>
            </a:pPr>
            <a:fld id="{23E73079-3305-4BEC-8A82-ABFC85BE8A1F}" type="slidenum">
              <a:rPr lang="de-DE" smtClean="0"/>
              <a:pPr>
                <a:defRPr/>
              </a:pPr>
              <a:t>2</a:t>
            </a:fld>
            <a:endParaRPr lang="de-DE"/>
          </a:p>
        </p:txBody>
      </p:sp>
      <p:pic>
        <p:nvPicPr>
          <p:cNvPr id="11" name="Picture 10" descr="http://destinet.eu/images/CIP%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4944" y="2514053"/>
            <a:ext cx="627500" cy="68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3" name="TextBox 2"/>
          <p:cNvSpPr txBox="1"/>
          <p:nvPr/>
        </p:nvSpPr>
        <p:spPr>
          <a:xfrm>
            <a:off x="4824084" y="7381981"/>
            <a:ext cx="1512168" cy="646331"/>
          </a:xfrm>
          <a:prstGeom prst="rect">
            <a:avLst/>
          </a:prstGeom>
          <a:noFill/>
        </p:spPr>
        <p:txBody>
          <a:bodyPr wrap="square" rtlCol="0">
            <a:spAutoFit/>
          </a:bodyPr>
          <a:lstStyle/>
          <a:p>
            <a:pPr algn="ctr"/>
            <a:r>
              <a:rPr lang="en-GB" sz="1200" dirty="0" smtClean="0">
                <a:solidFill>
                  <a:schemeClr val="tx2"/>
                </a:solidFill>
              </a:rPr>
              <a:t>DOCUMENT VERSION: FINAL </a:t>
            </a:r>
          </a:p>
          <a:p>
            <a:pPr algn="ctr"/>
            <a:r>
              <a:rPr lang="en-GB" sz="1200" dirty="0" smtClean="0">
                <a:solidFill>
                  <a:schemeClr val="tx2"/>
                </a:solidFill>
              </a:rPr>
              <a:t>Nov 2012</a:t>
            </a:r>
            <a:endParaRPr lang="en-GB" sz="1200" dirty="0">
              <a:solidFill>
                <a:schemeClr val="tx2"/>
              </a:solidFill>
            </a:endParaRPr>
          </a:p>
        </p:txBody>
      </p:sp>
      <p:pic>
        <p:nvPicPr>
          <p:cNvPr id="10" name="Picture 9">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l="38614" t="21679" r="33680" b="12751"/>
          <a:stretch/>
        </p:blipFill>
        <p:spPr>
          <a:xfrm>
            <a:off x="2636912" y="6516216"/>
            <a:ext cx="1343550" cy="1788601"/>
          </a:xfrm>
          <a:prstGeom prst="rect">
            <a:avLst/>
          </a:prstGeom>
        </p:spPr>
      </p:pic>
    </p:spTree>
    <p:extLst>
      <p:ext uri="{BB962C8B-B14F-4D97-AF65-F5344CB8AC3E}">
        <p14:creationId xmlns:p14="http://schemas.microsoft.com/office/powerpoint/2010/main" val="3300735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32656" y="-180528"/>
            <a:ext cx="6172200" cy="1524000"/>
          </a:xfrm>
        </p:spPr>
        <p:txBody>
          <a:bodyPr/>
          <a:lstStyle/>
          <a:p>
            <a:r>
              <a:rPr lang="en-GB" sz="2400" dirty="0" smtClean="0"/>
              <a:t>Key Messages</a:t>
            </a:r>
          </a:p>
        </p:txBody>
      </p:sp>
      <p:sp>
        <p:nvSpPr>
          <p:cNvPr id="20483" name="Content Placeholder 3"/>
          <p:cNvSpPr>
            <a:spLocks noGrp="1"/>
          </p:cNvSpPr>
          <p:nvPr>
            <p:ph idx="1"/>
          </p:nvPr>
        </p:nvSpPr>
        <p:spPr>
          <a:xfrm>
            <a:off x="343021" y="1835696"/>
            <a:ext cx="5822284" cy="6044490"/>
          </a:xfrm>
        </p:spPr>
        <p:txBody>
          <a:bodyPr/>
          <a:lstStyle/>
          <a:p>
            <a:pPr>
              <a:buFont typeface="+mj-lt"/>
              <a:buAutoNum type="arabicPeriod"/>
            </a:pPr>
            <a:r>
              <a:rPr lang="en-GB" sz="1200" dirty="0" smtClean="0"/>
              <a:t>The </a:t>
            </a:r>
            <a:r>
              <a:rPr lang="en-US" sz="1200" dirty="0"/>
              <a:t>The </a:t>
            </a:r>
            <a:r>
              <a:rPr lang="en-GB" sz="1200" dirty="0"/>
              <a:t>Tourism Knowledge &amp; Innovation Communities</a:t>
            </a:r>
            <a:r>
              <a:rPr lang="en-GB" sz="1200" dirty="0" smtClean="0"/>
              <a:t> approach  focuses on using ICT to network tourism stakeholders in a structured way. </a:t>
            </a:r>
          </a:p>
          <a:p>
            <a:pPr>
              <a:buFont typeface="+mj-lt"/>
              <a:buAutoNum type="arabicPeriod"/>
            </a:pPr>
            <a:r>
              <a:rPr lang="en-GB" sz="1200" dirty="0" smtClean="0"/>
              <a:t>Tourism </a:t>
            </a:r>
            <a:r>
              <a:rPr lang="en-GB" sz="1200" dirty="0"/>
              <a:t>Knowledge &amp; Innovation Communities</a:t>
            </a:r>
            <a:r>
              <a:rPr lang="en-GB" sz="1200" dirty="0" smtClean="0"/>
              <a:t> are designed to link </a:t>
            </a:r>
            <a:r>
              <a:rPr lang="en-GB" sz="1200" i="1" dirty="0" smtClean="0"/>
              <a:t>learning  and observation to innovation</a:t>
            </a:r>
            <a:r>
              <a:rPr lang="en-GB" sz="1200" i="1" dirty="0"/>
              <a:t> </a:t>
            </a:r>
            <a:r>
              <a:rPr lang="en-GB" sz="1200" dirty="0" smtClean="0"/>
              <a:t>by</a:t>
            </a:r>
            <a:r>
              <a:rPr lang="en-GB" sz="1200" i="1" dirty="0" smtClean="0"/>
              <a:t> </a:t>
            </a:r>
            <a:r>
              <a:rPr lang="en-GB" sz="1200" dirty="0" smtClean="0"/>
              <a:t>putting administrators, businesses and the work force in the flow of market relevant information. </a:t>
            </a:r>
          </a:p>
          <a:p>
            <a:pPr>
              <a:buFont typeface="+mj-lt"/>
              <a:buAutoNum type="arabicPeriod"/>
            </a:pPr>
            <a:r>
              <a:rPr lang="en-GB" sz="1200" dirty="0" smtClean="0"/>
              <a:t>They allow stakeholders to move ‘</a:t>
            </a:r>
            <a:r>
              <a:rPr lang="en-GB" sz="1200" i="1" dirty="0" smtClean="0"/>
              <a:t>From Knowledge to Product, From Research to Market place.’  by </a:t>
            </a:r>
            <a:r>
              <a:rPr lang="en-GB" sz="1200" dirty="0" smtClean="0"/>
              <a:t>improving </a:t>
            </a:r>
            <a:r>
              <a:rPr lang="en-GB" sz="1200" dirty="0"/>
              <a:t>links between learning experience providers and their </a:t>
            </a:r>
            <a:r>
              <a:rPr lang="en-GB" sz="1200" dirty="0" smtClean="0"/>
              <a:t>clients. </a:t>
            </a:r>
            <a:endParaRPr lang="en-GB" sz="1200" dirty="0"/>
          </a:p>
          <a:p>
            <a:pPr>
              <a:buFont typeface="+mj-lt"/>
              <a:buAutoNum type="arabicPeriod"/>
            </a:pPr>
            <a:r>
              <a:rPr lang="en-GB" sz="1200" dirty="0" smtClean="0"/>
              <a:t>The </a:t>
            </a:r>
            <a:r>
              <a:rPr lang="en-GB" sz="1200" dirty="0"/>
              <a:t>are based on collaborative (multi-stakeholder) use of </a:t>
            </a:r>
            <a:r>
              <a:rPr lang="en-GB" sz="1200" dirty="0" smtClean="0"/>
              <a:t> </a:t>
            </a:r>
            <a:r>
              <a:rPr lang="en-GB" sz="1200" dirty="0"/>
              <a:t>common ICT </a:t>
            </a:r>
            <a:r>
              <a:rPr lang="en-GB" sz="1200" dirty="0" smtClean="0"/>
              <a:t>platforms. </a:t>
            </a:r>
          </a:p>
          <a:p>
            <a:pPr>
              <a:buFont typeface="+mj-lt"/>
              <a:buAutoNum type="arabicPeriod"/>
            </a:pPr>
            <a:r>
              <a:rPr lang="en-GB" sz="1200" dirty="0"/>
              <a:t>A common ICT portal coordinates access to learning opportunities to improve administrative coherence, work-force training, SME competitiveness and regional sustainability.</a:t>
            </a:r>
          </a:p>
          <a:p>
            <a:pPr>
              <a:buFont typeface="+mj-lt"/>
              <a:buAutoNum type="arabicPeriod"/>
              <a:defRPr/>
            </a:pPr>
            <a:r>
              <a:rPr lang="en-GB" sz="1200" dirty="0" smtClean="0"/>
              <a:t>The </a:t>
            </a:r>
            <a:r>
              <a:rPr lang="en-GB" sz="1200" dirty="0"/>
              <a:t>multi-stakeholder system is directed to improving learning opportunities to develop human resource potential. </a:t>
            </a:r>
          </a:p>
          <a:p>
            <a:pPr>
              <a:buFont typeface="+mj-lt"/>
              <a:buAutoNum type="arabicPeriod"/>
              <a:defRPr/>
            </a:pPr>
            <a:r>
              <a:rPr lang="en-GB" sz="1200" dirty="0"/>
              <a:t>The </a:t>
            </a:r>
            <a:r>
              <a:rPr lang="en-US" sz="1200" dirty="0"/>
              <a:t>The </a:t>
            </a:r>
            <a:r>
              <a:rPr lang="en-GB" sz="1200" dirty="0"/>
              <a:t>Tourism Knowledge &amp; Innovation Communities </a:t>
            </a:r>
            <a:r>
              <a:rPr lang="en-GB" sz="1200" dirty="0" smtClean="0"/>
              <a:t>model </a:t>
            </a:r>
            <a:r>
              <a:rPr lang="en-GB" sz="1200" dirty="0"/>
              <a:t>proposes that  learning experience providers </a:t>
            </a:r>
            <a:r>
              <a:rPr lang="en-GB" sz="1200" dirty="0" smtClean="0"/>
              <a:t>and  </a:t>
            </a:r>
            <a:r>
              <a:rPr lang="en-GB" sz="1200" dirty="0"/>
              <a:t>learning experience </a:t>
            </a:r>
            <a:r>
              <a:rPr lang="en-GB" sz="1200" dirty="0" smtClean="0"/>
              <a:t>clients</a:t>
            </a:r>
            <a:r>
              <a:rPr lang="en-GB" sz="1200" b="1" i="1" dirty="0"/>
              <a:t> </a:t>
            </a:r>
            <a:r>
              <a:rPr lang="en-GB" sz="1200" dirty="0" smtClean="0"/>
              <a:t>are better identified and signposted to clearly show a region’s learning offer and  </a:t>
            </a:r>
            <a:r>
              <a:rPr lang="en-GB" sz="1200" dirty="0"/>
              <a:t>what </a:t>
            </a:r>
            <a:r>
              <a:rPr lang="en-GB" sz="1200" dirty="0" smtClean="0"/>
              <a:t>the area’s stakeholder </a:t>
            </a:r>
            <a:r>
              <a:rPr lang="en-GB" sz="1200" dirty="0"/>
              <a:t>learning needs might be. </a:t>
            </a:r>
          </a:p>
          <a:p>
            <a:pPr>
              <a:buFont typeface="+mj-lt"/>
              <a:buAutoNum type="arabicPeriod"/>
              <a:defRPr/>
            </a:pPr>
            <a:r>
              <a:rPr lang="en-GB" sz="1200" dirty="0" smtClean="0"/>
              <a:t>You can have   Destination Knowledge </a:t>
            </a:r>
            <a:r>
              <a:rPr lang="en-GB" sz="1200" dirty="0"/>
              <a:t>&amp; Innovation Communities </a:t>
            </a:r>
            <a:r>
              <a:rPr lang="en-GB" sz="1200" dirty="0" smtClean="0"/>
              <a:t>or Topic</a:t>
            </a:r>
            <a:r>
              <a:rPr lang="en-US" sz="1200" dirty="0"/>
              <a:t> </a:t>
            </a:r>
            <a:r>
              <a:rPr lang="en-GB" sz="1200" dirty="0" smtClean="0"/>
              <a:t>Knowledge </a:t>
            </a:r>
            <a:r>
              <a:rPr lang="en-GB" sz="1200" dirty="0"/>
              <a:t>&amp; Innovation Communities</a:t>
            </a:r>
            <a:r>
              <a:rPr lang="en-GB" sz="1200" dirty="0" smtClean="0"/>
              <a:t>, (</a:t>
            </a:r>
            <a:r>
              <a:rPr lang="en-GB" sz="1200" dirty="0" err="1" smtClean="0"/>
              <a:t>ie</a:t>
            </a:r>
            <a:r>
              <a:rPr lang="en-GB" sz="1200" dirty="0" smtClean="0"/>
              <a:t> territorial or thematic clustering of stakeholders), which can be linked to each other for maximum effect.</a:t>
            </a:r>
          </a:p>
          <a:p>
            <a:pPr>
              <a:buFont typeface="+mj-lt"/>
              <a:buAutoNum type="arabicPeriod"/>
              <a:defRPr/>
            </a:pPr>
            <a:r>
              <a:rPr lang="en-US" sz="1200" dirty="0"/>
              <a:t>The </a:t>
            </a:r>
            <a:r>
              <a:rPr lang="en-GB" sz="1200" dirty="0"/>
              <a:t>Tourism Knowledge &amp; Innovation Communities </a:t>
            </a:r>
            <a:r>
              <a:rPr lang="en-GB" sz="1200" dirty="0" smtClean="0"/>
              <a:t> coordinators ensure improved access to formal, non-formal and informal learning opportunities.</a:t>
            </a:r>
          </a:p>
          <a:p>
            <a:pPr>
              <a:buFont typeface="+mj-lt"/>
              <a:buAutoNum type="arabicPeriod"/>
              <a:defRPr/>
            </a:pPr>
            <a:r>
              <a:rPr lang="en-GB" sz="1200" dirty="0" smtClean="0"/>
              <a:t>They are necessary because a complex and competitive global economy requires greater collaboration between workforce individuals, companies and regions to establish sustainable supply chains at the destination level.  </a:t>
            </a:r>
          </a:p>
          <a:p>
            <a:pPr marL="0" indent="0" algn="ctr">
              <a:buFont typeface="Arial" charset="0"/>
              <a:buNone/>
              <a:defRPr/>
            </a:pPr>
            <a:endParaRPr lang="en-GB" sz="1200" dirty="0" smtClean="0"/>
          </a:p>
        </p:txBody>
      </p:sp>
      <p:sp>
        <p:nvSpPr>
          <p:cNvPr id="7" name="Rectangle 6"/>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20</a:t>
            </a:fld>
            <a:endParaRPr lang="de-DE"/>
          </a:p>
        </p:txBody>
      </p:sp>
      <p:sp>
        <p:nvSpPr>
          <p:cNvPr id="11"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9" name="Picture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78" y="399428"/>
            <a:ext cx="793913" cy="788196"/>
          </a:xfrm>
          <a:prstGeom prst="rect">
            <a:avLst/>
          </a:prstGeom>
        </p:spPr>
      </p:pic>
      <p:pic>
        <p:nvPicPr>
          <p:cNvPr id="10" name="Picture 9">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1392" y="399428"/>
            <a:ext cx="793913" cy="788196"/>
          </a:xfrm>
          <a:prstGeom prst="rect">
            <a:avLst/>
          </a:prstGeom>
        </p:spPr>
      </p:pic>
      <p:sp>
        <p:nvSpPr>
          <p:cNvPr id="2" name="TextBox 1"/>
          <p:cNvSpPr txBox="1"/>
          <p:nvPr/>
        </p:nvSpPr>
        <p:spPr>
          <a:xfrm>
            <a:off x="548678" y="7164288"/>
            <a:ext cx="5616626" cy="1587614"/>
          </a:xfrm>
          <a:prstGeom prst="rect">
            <a:avLst/>
          </a:prstGeom>
          <a:noFill/>
        </p:spPr>
        <p:txBody>
          <a:bodyPr wrap="square" rtlCol="0">
            <a:spAutoFit/>
          </a:bodyPr>
          <a:lstStyle/>
          <a:p>
            <a:pPr marL="0" indent="0" algn="ctr">
              <a:lnSpc>
                <a:spcPts val="1900"/>
              </a:lnSpc>
              <a:buFont typeface="Arial" charset="0"/>
              <a:buNone/>
              <a:defRPr/>
            </a:pPr>
            <a:r>
              <a:rPr lang="en-GB" sz="1400" b="1" i="1" dirty="0"/>
              <a:t> </a:t>
            </a:r>
            <a:r>
              <a:rPr lang="en-GB" sz="1400" b="1" dirty="0"/>
              <a:t>A Tourism KIC delivers knowledge for </a:t>
            </a:r>
          </a:p>
          <a:p>
            <a:pPr marL="0" indent="0" algn="ctr">
              <a:lnSpc>
                <a:spcPts val="1900"/>
              </a:lnSpc>
              <a:buFont typeface="Arial" charset="0"/>
              <a:buNone/>
              <a:defRPr/>
            </a:pPr>
            <a:r>
              <a:rPr lang="en-GB" sz="1400" b="1" dirty="0"/>
              <a:t> innovation, competitiveness, inclusiveness and  sustainability </a:t>
            </a:r>
          </a:p>
          <a:p>
            <a:pPr marL="0" indent="0" algn="ctr">
              <a:lnSpc>
                <a:spcPts val="1900"/>
              </a:lnSpc>
              <a:buFont typeface="Arial" charset="0"/>
              <a:buNone/>
              <a:defRPr/>
            </a:pPr>
            <a:r>
              <a:rPr lang="en-GB" sz="1400" b="1" dirty="0"/>
              <a:t>by using the European knowledge economy ICT potential </a:t>
            </a:r>
            <a:r>
              <a:rPr lang="en-GB" sz="1400" b="1" dirty="0" smtClean="0"/>
              <a:t>.</a:t>
            </a:r>
          </a:p>
          <a:p>
            <a:pPr marL="0" indent="0" algn="ctr">
              <a:lnSpc>
                <a:spcPts val="1900"/>
              </a:lnSpc>
              <a:buFont typeface="Arial" charset="0"/>
              <a:buNone/>
              <a:defRPr/>
            </a:pPr>
            <a:endParaRPr lang="en-GB" sz="1400" b="1" dirty="0"/>
          </a:p>
          <a:p>
            <a:pPr marL="0" indent="0" algn="ctr">
              <a:lnSpc>
                <a:spcPts val="1900"/>
              </a:lnSpc>
              <a:spcBef>
                <a:spcPts val="0"/>
              </a:spcBef>
              <a:buFont typeface="Arial" charset="0"/>
              <a:buNone/>
              <a:defRPr/>
            </a:pPr>
            <a:r>
              <a:rPr lang="en-GB" sz="1400" b="1" i="1" dirty="0"/>
              <a:t>…  its what you know, who you know, and when you know it!</a:t>
            </a:r>
          </a:p>
          <a:p>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96" y="395536"/>
            <a:ext cx="5616624" cy="2736304"/>
          </a:xfrm>
          <a:prstGeom prst="rect">
            <a:avLst/>
          </a:prstGeom>
        </p:spPr>
      </p:pic>
      <p:sp>
        <p:nvSpPr>
          <p:cNvPr id="23554" name="Title 1"/>
          <p:cNvSpPr>
            <a:spLocks noGrp="1"/>
          </p:cNvSpPr>
          <p:nvPr>
            <p:ph type="title"/>
          </p:nvPr>
        </p:nvSpPr>
        <p:spPr>
          <a:xfrm>
            <a:off x="434628" y="395536"/>
            <a:ext cx="6172200" cy="1524000"/>
          </a:xfrm>
        </p:spPr>
        <p:txBody>
          <a:bodyPr/>
          <a:lstStyle/>
          <a:p>
            <a:r>
              <a:rPr lang="en-GB" sz="3200" dirty="0" smtClean="0">
                <a:solidFill>
                  <a:srgbClr val="FFC000"/>
                </a:solidFill>
              </a:rPr>
              <a:t>PART I</a:t>
            </a:r>
            <a:r>
              <a:rPr lang="en-GB" sz="4400" dirty="0" smtClean="0">
                <a:solidFill>
                  <a:srgbClr val="FFC000"/>
                </a:solidFill>
              </a:rPr>
              <a:t> </a:t>
            </a:r>
            <a:br>
              <a:rPr lang="en-GB" sz="4400" dirty="0" smtClean="0">
                <a:solidFill>
                  <a:srgbClr val="FFC000"/>
                </a:solidFill>
              </a:rPr>
            </a:br>
            <a:r>
              <a:rPr lang="en-GB" dirty="0" smtClean="0">
                <a:solidFill>
                  <a:srgbClr val="FFC000"/>
                </a:solidFill>
              </a:rPr>
              <a:t>Section 2  </a:t>
            </a:r>
            <a:br>
              <a:rPr lang="en-GB" dirty="0" smtClean="0">
                <a:solidFill>
                  <a:srgbClr val="FFC000"/>
                </a:solidFill>
              </a:rPr>
            </a:br>
            <a:r>
              <a:rPr lang="en-GB" dirty="0" smtClean="0">
                <a:solidFill>
                  <a:srgbClr val="FFC000"/>
                </a:solidFill>
              </a:rPr>
              <a:t> A Model Development Process   </a:t>
            </a:r>
          </a:p>
        </p:txBody>
      </p:sp>
      <p:sp>
        <p:nvSpPr>
          <p:cNvPr id="3" name="Content Placeholder 2"/>
          <p:cNvSpPr>
            <a:spLocks noGrp="1"/>
          </p:cNvSpPr>
          <p:nvPr>
            <p:ph idx="1"/>
          </p:nvPr>
        </p:nvSpPr>
        <p:spPr>
          <a:xfrm>
            <a:off x="525595" y="1979712"/>
            <a:ext cx="6172200" cy="6034617"/>
          </a:xfrm>
        </p:spPr>
        <p:txBody>
          <a:bodyPr/>
          <a:lstStyle/>
          <a:p>
            <a:pPr marL="0" indent="0" algn="ctr">
              <a:buFont typeface="Arial" charset="0"/>
              <a:buNone/>
              <a:defRPr/>
            </a:pPr>
            <a:endParaRPr lang="en-GB" sz="1400" dirty="0" smtClean="0">
              <a:solidFill>
                <a:schemeClr val="tx2">
                  <a:lumMod val="75000"/>
                </a:schemeClr>
              </a:solidFill>
            </a:endParaRPr>
          </a:p>
          <a:p>
            <a:pPr marL="0" indent="0" algn="ctr">
              <a:buFont typeface="Arial" charset="0"/>
              <a:buNone/>
              <a:defRPr/>
            </a:pPr>
            <a:endParaRPr lang="en-GB" sz="1400" dirty="0">
              <a:solidFill>
                <a:schemeClr val="tx2">
                  <a:lumMod val="75000"/>
                </a:schemeClr>
              </a:solidFill>
            </a:endParaRPr>
          </a:p>
          <a:p>
            <a:pPr marL="0" indent="0" algn="ctr">
              <a:buFont typeface="Arial" charset="0"/>
              <a:buNone/>
              <a:defRPr/>
            </a:pPr>
            <a:r>
              <a:rPr lang="en-GB" sz="1400" b="1" dirty="0" smtClean="0">
                <a:solidFill>
                  <a:srgbClr val="FFFF00"/>
                </a:solidFill>
              </a:rPr>
              <a:t>Modelling the </a:t>
            </a:r>
            <a:r>
              <a:rPr lang="en-US" sz="1400" b="1" dirty="0" smtClean="0">
                <a:solidFill>
                  <a:srgbClr val="FFFF00"/>
                </a:solidFill>
              </a:rPr>
              <a:t> </a:t>
            </a:r>
            <a:r>
              <a:rPr lang="en-GB" sz="1400" b="1" dirty="0">
                <a:solidFill>
                  <a:srgbClr val="FFFF00"/>
                </a:solidFill>
              </a:rPr>
              <a:t>Tourism Knowledge &amp; Innovation Communities  </a:t>
            </a:r>
            <a:endParaRPr lang="en-GB" sz="1400" b="1" dirty="0" smtClean="0">
              <a:solidFill>
                <a:srgbClr val="FFFF00"/>
              </a:solidFill>
            </a:endParaRPr>
          </a:p>
          <a:p>
            <a:pPr marL="0" indent="0" algn="ctr">
              <a:buFont typeface="Arial" charset="0"/>
              <a:buNone/>
              <a:defRPr/>
            </a:pPr>
            <a:r>
              <a:rPr lang="en-GB" sz="1400" b="1" dirty="0" smtClean="0">
                <a:solidFill>
                  <a:srgbClr val="FFFF00"/>
                </a:solidFill>
              </a:rPr>
              <a:t>Development </a:t>
            </a:r>
            <a:r>
              <a:rPr lang="en-GB" sz="1400" b="1" dirty="0">
                <a:solidFill>
                  <a:srgbClr val="FFFF00"/>
                </a:solidFill>
              </a:rPr>
              <a:t>Process</a:t>
            </a:r>
          </a:p>
          <a:p>
            <a:pPr marL="457200" lvl="1" indent="0" algn="ctr">
              <a:buFont typeface="Arial" charset="0"/>
              <a:buNone/>
              <a:defRPr/>
            </a:pPr>
            <a:endParaRPr lang="en-GB" dirty="0" smtClean="0">
              <a:solidFill>
                <a:schemeClr val="tx2">
                  <a:lumMod val="75000"/>
                </a:schemeClr>
              </a:solidFill>
            </a:endParaRPr>
          </a:p>
          <a:p>
            <a:pPr>
              <a:buFont typeface="Arial" charset="0"/>
              <a:buChar char="•"/>
              <a:defRPr/>
            </a:pPr>
            <a:endParaRPr lang="en-GB" dirty="0"/>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68" y="3275856"/>
            <a:ext cx="5077968" cy="5041392"/>
          </a:xfrm>
          <a:prstGeom prst="rect">
            <a:avLst/>
          </a:prstGeom>
        </p:spPr>
      </p:pic>
      <p:sp>
        <p:nvSpPr>
          <p:cNvPr id="5" name="Rectangle 4"/>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pPr>
              <a:defRPr/>
            </a:pPr>
            <a:fld id="{23E73079-3305-4BEC-8A82-ABFC85BE8A1F}" type="slidenum">
              <a:rPr lang="de-DE" smtClean="0"/>
              <a:pPr>
                <a:defRPr/>
              </a:pPr>
              <a:t>21</a:t>
            </a:fld>
            <a:endParaRPr lang="de-DE"/>
          </a:p>
        </p:txBody>
      </p:sp>
      <p:sp>
        <p:nvSpPr>
          <p:cNvPr id="9"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18372" y="179512"/>
            <a:ext cx="6172200" cy="1613528"/>
          </a:xfrm>
        </p:spPr>
        <p:txBody>
          <a:bodyPr/>
          <a:lstStyle/>
          <a:p>
            <a:r>
              <a:rPr lang="en-GB" sz="2400" dirty="0" smtClean="0"/>
              <a:t>The Modelling Process: – </a:t>
            </a:r>
            <a:br>
              <a:rPr lang="en-GB" sz="2400" dirty="0" smtClean="0"/>
            </a:br>
            <a:r>
              <a:rPr lang="en-GB" sz="2400" dirty="0" smtClean="0"/>
              <a:t>   a step by step system and tools to understand how to set up your own Tourism </a:t>
            </a:r>
            <a:r>
              <a:rPr lang="en-GB" sz="2400" dirty="0"/>
              <a:t>Knowledge &amp; Innovation </a:t>
            </a:r>
            <a:r>
              <a:rPr lang="en-GB" sz="2400" dirty="0" smtClean="0"/>
              <a:t>Community </a:t>
            </a:r>
          </a:p>
        </p:txBody>
      </p:sp>
      <p:sp>
        <p:nvSpPr>
          <p:cNvPr id="22531" name="Content Placeholder 2"/>
          <p:cNvSpPr>
            <a:spLocks noGrp="1"/>
          </p:cNvSpPr>
          <p:nvPr>
            <p:ph idx="1"/>
          </p:nvPr>
        </p:nvSpPr>
        <p:spPr/>
        <p:txBody>
          <a:bodyPr/>
          <a:lstStyle/>
          <a:p>
            <a:pPr marL="0" indent="0">
              <a:buNone/>
              <a:defRPr/>
            </a:pPr>
            <a:r>
              <a:rPr lang="en-GB" sz="1200" dirty="0" smtClean="0"/>
              <a:t>The model takes the above theory and maps the </a:t>
            </a:r>
            <a:r>
              <a:rPr lang="en-GB" sz="1200" i="1" dirty="0" smtClean="0"/>
              <a:t>process </a:t>
            </a:r>
            <a:r>
              <a:rPr lang="en-GB" sz="1200" dirty="0" smtClean="0"/>
              <a:t>of setting up a Destination  KIC. You will see five stages in the process:</a:t>
            </a:r>
          </a:p>
          <a:p>
            <a:pPr marL="228600" indent="-228600">
              <a:buFont typeface="+mj-lt"/>
              <a:buAutoNum type="arabicPeriod"/>
              <a:defRPr/>
            </a:pPr>
            <a:r>
              <a:rPr lang="en-GB" sz="1200" dirty="0" smtClean="0"/>
              <a:t> </a:t>
            </a:r>
            <a:r>
              <a:rPr lang="en-GB" sz="1200" b="1" dirty="0"/>
              <a:t>I</a:t>
            </a:r>
            <a:r>
              <a:rPr lang="en-GB" sz="1200" b="1" dirty="0" smtClean="0"/>
              <a:t>nitiation</a:t>
            </a:r>
          </a:p>
          <a:p>
            <a:pPr marL="228600" indent="-228600">
              <a:buFont typeface="+mj-lt"/>
              <a:buAutoNum type="arabicPeriod"/>
              <a:defRPr/>
            </a:pPr>
            <a:r>
              <a:rPr lang="en-GB" sz="1200" b="1" dirty="0" smtClean="0"/>
              <a:t> Coordination</a:t>
            </a:r>
          </a:p>
          <a:p>
            <a:pPr marL="228600" indent="-228600">
              <a:buFont typeface="+mj-lt"/>
              <a:buAutoNum type="arabicPeriod"/>
              <a:defRPr/>
            </a:pPr>
            <a:r>
              <a:rPr lang="en-GB" sz="1200" b="1" dirty="0"/>
              <a:t>N</a:t>
            </a:r>
            <a:r>
              <a:rPr lang="en-GB" sz="1200" b="1" dirty="0" smtClean="0"/>
              <a:t>etworking </a:t>
            </a:r>
          </a:p>
          <a:p>
            <a:pPr marL="228600" indent="-228600">
              <a:buFont typeface="+mj-lt"/>
              <a:buAutoNum type="arabicPeriod"/>
              <a:defRPr/>
            </a:pPr>
            <a:r>
              <a:rPr lang="en-GB" sz="1200" b="1" dirty="0" smtClean="0"/>
              <a:t> Knowledge base development</a:t>
            </a:r>
          </a:p>
          <a:p>
            <a:pPr marL="228600" indent="-228600">
              <a:buFont typeface="+mj-lt"/>
              <a:buAutoNum type="arabicPeriod"/>
              <a:defRPr/>
            </a:pPr>
            <a:r>
              <a:rPr lang="en-GB" sz="1200" b="1" dirty="0" smtClean="0"/>
              <a:t>Market access</a:t>
            </a:r>
          </a:p>
          <a:p>
            <a:pPr marL="228600" indent="-228600">
              <a:buFont typeface="+mj-lt"/>
              <a:buAutoNum type="arabicPeriod"/>
              <a:defRPr/>
            </a:pPr>
            <a:endParaRPr lang="en-GB" sz="1200" dirty="0"/>
          </a:p>
          <a:p>
            <a:pPr marL="0" indent="0">
              <a:buNone/>
              <a:defRPr/>
            </a:pPr>
            <a:r>
              <a:rPr lang="en-GB" sz="1200" dirty="0" smtClean="0"/>
              <a:t>Once the process has started, these stages will run in parallel, driven by the development of a common destination knowledge base.  The same steps can be followed to establish a topic learning area, but the organisational structure will be different as subject-driven learning areas may not have the geographical proximity which determines the way destination learning areas organise themselves. </a:t>
            </a:r>
          </a:p>
          <a:p>
            <a:pPr marL="0" indent="0">
              <a:buNone/>
              <a:defRPr/>
            </a:pPr>
            <a:endParaRPr lang="en-GB" sz="1200" dirty="0"/>
          </a:p>
          <a:p>
            <a:pPr marL="0" indent="0">
              <a:buNone/>
              <a:defRPr/>
            </a:pPr>
            <a:r>
              <a:rPr lang="en-GB" sz="1200" dirty="0" smtClean="0"/>
              <a:t>You will also see that the </a:t>
            </a:r>
            <a:r>
              <a:rPr lang="en-GB" sz="1200" dirty="0" err="1" smtClean="0"/>
              <a:t>DestiNet</a:t>
            </a:r>
            <a:r>
              <a:rPr lang="en-GB" sz="1200" dirty="0" smtClean="0"/>
              <a:t> Portal itself has been developed as an online toolkit to model your own virtual </a:t>
            </a:r>
            <a:r>
              <a:rPr lang="en-GB" sz="1200" dirty="0"/>
              <a:t>T</a:t>
            </a:r>
            <a:r>
              <a:rPr lang="en-GB" sz="1200" dirty="0" smtClean="0"/>
              <a:t>ourism KICs following  </a:t>
            </a:r>
            <a:r>
              <a:rPr lang="en-GB" sz="1200" dirty="0"/>
              <a:t>these </a:t>
            </a:r>
            <a:r>
              <a:rPr lang="en-GB" sz="1200" dirty="0" smtClean="0"/>
              <a:t>stages, containing all the tools necessary to do the job professionally.  This Guide pulls all the tools together , and can be used to locate each tool on the portal by clicking on the icons. </a:t>
            </a:r>
          </a:p>
          <a:p>
            <a:pPr marL="0" indent="0">
              <a:buNone/>
              <a:defRPr/>
            </a:pPr>
            <a:endParaRPr lang="en-GB" sz="1200" dirty="0"/>
          </a:p>
          <a:p>
            <a:pPr marL="0" indent="0">
              <a:buNone/>
              <a:defRPr/>
            </a:pPr>
            <a:endParaRPr lang="en-GB" sz="1200" dirty="0" smtClean="0"/>
          </a:p>
        </p:txBody>
      </p:sp>
      <p:sp>
        <p:nvSpPr>
          <p:cNvPr id="4" name="Rectangle 3"/>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22</a:t>
            </a:fld>
            <a:endParaRPr lang="de-DE"/>
          </a:p>
        </p:txBody>
      </p:sp>
      <p:sp>
        <p:nvSpPr>
          <p:cNvPr id="9"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904" y="6444208"/>
            <a:ext cx="1559424" cy="1548192"/>
          </a:xfrm>
          <a:prstGeom prst="rect">
            <a:avLst/>
          </a:prstGeom>
        </p:spPr>
      </p:pic>
      <p:pic>
        <p:nvPicPr>
          <p:cNvPr id="8" name="Picture 7">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descr="124_new height 7"/>
          <p:cNvSpPr txBox="1">
            <a:spLocks noChangeArrowheads="1"/>
          </p:cNvSpPr>
          <p:nvPr/>
        </p:nvSpPr>
        <p:spPr bwMode="auto">
          <a:xfrm>
            <a:off x="1690662" y="2411761"/>
            <a:ext cx="4800626" cy="6116664"/>
          </a:xfrm>
          <a:prstGeom prst="rect">
            <a:avLst/>
          </a:prstGeom>
          <a:blipFill dpi="0" rotWithShape="0">
            <a:blip r:embed="rId2"/>
            <a:srcRect/>
            <a:stretch>
              <a:fillRect/>
            </a:stretch>
          </a:blipFill>
          <a:ln w="9525">
            <a:solidFill>
              <a:srgbClr val="00008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400" b="1" noProof="1">
                <a:solidFill>
                  <a:srgbClr val="FFFFFF"/>
                </a:solidFill>
                <a:latin typeface="Times New Roman" pitchFamily="18" charset="0"/>
                <a:cs typeface="Arial" charset="0"/>
              </a:rPr>
              <a:t>TOURISM LEARNING AREA – REGIONAL / DESTINATION KNOWLEDGE NETWORK</a:t>
            </a:r>
            <a:endParaRPr lang="en-US">
              <a:cs typeface="Arial" charset="0"/>
            </a:endParaRPr>
          </a:p>
        </p:txBody>
      </p:sp>
      <p:sp>
        <p:nvSpPr>
          <p:cNvPr id="31747" name="TextBox 4"/>
          <p:cNvSpPr txBox="1">
            <a:spLocks noChangeArrowheads="1"/>
          </p:cNvSpPr>
          <p:nvPr/>
        </p:nvSpPr>
        <p:spPr bwMode="auto">
          <a:xfrm>
            <a:off x="331564" y="130615"/>
            <a:ext cx="633888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a:latin typeface="+mj-lt"/>
              </a:rPr>
              <a:t>Overview of </a:t>
            </a:r>
            <a:r>
              <a:rPr lang="en-GB" sz="2400" b="1" dirty="0" smtClean="0">
                <a:latin typeface="+mj-lt"/>
              </a:rPr>
              <a:t>the Tourism KIC</a:t>
            </a:r>
          </a:p>
          <a:p>
            <a:pPr algn="ctr" eaLnBrk="1" hangingPunct="1"/>
            <a:r>
              <a:rPr lang="en-GB" sz="2400" b="1" dirty="0" smtClean="0">
                <a:latin typeface="+mj-lt"/>
              </a:rPr>
              <a:t> Development </a:t>
            </a:r>
            <a:r>
              <a:rPr lang="en-GB" sz="2400" b="1" dirty="0">
                <a:latin typeface="+mj-lt"/>
              </a:rPr>
              <a:t>Process </a:t>
            </a:r>
          </a:p>
        </p:txBody>
      </p:sp>
      <p:sp>
        <p:nvSpPr>
          <p:cNvPr id="31748" name="TextBox 5"/>
          <p:cNvSpPr txBox="1">
            <a:spLocks noChangeArrowheads="1"/>
          </p:cNvSpPr>
          <p:nvPr/>
        </p:nvSpPr>
        <p:spPr bwMode="auto">
          <a:xfrm>
            <a:off x="476671" y="7844951"/>
            <a:ext cx="1299741" cy="276999"/>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200" dirty="0"/>
              <a:t>1. Initiator</a:t>
            </a:r>
          </a:p>
        </p:txBody>
      </p:sp>
      <p:sp>
        <p:nvSpPr>
          <p:cNvPr id="31749" name="TextBox 6"/>
          <p:cNvSpPr txBox="1">
            <a:spLocks noChangeArrowheads="1"/>
          </p:cNvSpPr>
          <p:nvPr/>
        </p:nvSpPr>
        <p:spPr bwMode="auto">
          <a:xfrm>
            <a:off x="476671" y="6172200"/>
            <a:ext cx="1299741" cy="461665"/>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200" dirty="0"/>
              <a:t>2. Collaboration Group</a:t>
            </a:r>
          </a:p>
        </p:txBody>
      </p:sp>
      <p:sp>
        <p:nvSpPr>
          <p:cNvPr id="31750" name="TextBox 7"/>
          <p:cNvSpPr txBox="1">
            <a:spLocks noChangeArrowheads="1"/>
          </p:cNvSpPr>
          <p:nvPr/>
        </p:nvSpPr>
        <p:spPr bwMode="auto">
          <a:xfrm>
            <a:off x="503529" y="4408249"/>
            <a:ext cx="1299741" cy="646331"/>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200" dirty="0"/>
              <a:t>3. Multi-stakeholder Network  </a:t>
            </a:r>
          </a:p>
        </p:txBody>
      </p:sp>
      <p:sp>
        <p:nvSpPr>
          <p:cNvPr id="31751" name="TextBox 8"/>
          <p:cNvSpPr txBox="1">
            <a:spLocks noChangeArrowheads="1"/>
          </p:cNvSpPr>
          <p:nvPr/>
        </p:nvSpPr>
        <p:spPr bwMode="auto">
          <a:xfrm>
            <a:off x="476672" y="3061880"/>
            <a:ext cx="1299741" cy="646331"/>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200" dirty="0"/>
              <a:t>4. On-line </a:t>
            </a:r>
            <a:r>
              <a:rPr lang="en-GB" sz="1200" dirty="0" smtClean="0"/>
              <a:t>Knowledge Base Exchange  </a:t>
            </a:r>
            <a:endParaRPr lang="en-GB" sz="1200" dirty="0"/>
          </a:p>
        </p:txBody>
      </p:sp>
      <p:sp>
        <p:nvSpPr>
          <p:cNvPr id="15" name="Right Arrow 14"/>
          <p:cNvSpPr/>
          <p:nvPr/>
        </p:nvSpPr>
        <p:spPr>
          <a:xfrm rot="16200000">
            <a:off x="752468" y="5510180"/>
            <a:ext cx="712219" cy="27601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p:cNvSpPr/>
          <p:nvPr/>
        </p:nvSpPr>
        <p:spPr>
          <a:xfrm>
            <a:off x="1690662" y="2008768"/>
            <a:ext cx="4800626" cy="80598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57" name="TextBox 2"/>
          <p:cNvSpPr txBox="1">
            <a:spLocks noChangeArrowheads="1"/>
          </p:cNvSpPr>
          <p:nvPr/>
        </p:nvSpPr>
        <p:spPr bwMode="auto">
          <a:xfrm>
            <a:off x="1865898" y="1851463"/>
            <a:ext cx="4508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GB" sz="2000" dirty="0" smtClean="0">
              <a:solidFill>
                <a:srgbClr val="FFFF00"/>
              </a:solidFill>
            </a:endParaRPr>
          </a:p>
          <a:p>
            <a:pPr algn="ctr" eaLnBrk="1" hangingPunct="1"/>
            <a:r>
              <a:rPr lang="en-GB" sz="2000" dirty="0" smtClean="0">
                <a:solidFill>
                  <a:srgbClr val="FFFF00"/>
                </a:solidFill>
              </a:rPr>
              <a:t>European/Global Green  </a:t>
            </a:r>
            <a:r>
              <a:rPr lang="en-GB" sz="2000" dirty="0">
                <a:solidFill>
                  <a:srgbClr val="FFFF00"/>
                </a:solidFill>
              </a:rPr>
              <a:t>Economy </a:t>
            </a:r>
          </a:p>
        </p:txBody>
      </p:sp>
      <p:sp>
        <p:nvSpPr>
          <p:cNvPr id="18" name="Right Arrow 17"/>
          <p:cNvSpPr/>
          <p:nvPr/>
        </p:nvSpPr>
        <p:spPr>
          <a:xfrm rot="16200000">
            <a:off x="944592" y="2657930"/>
            <a:ext cx="256117" cy="27600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59" name="TextBox 5"/>
          <p:cNvSpPr txBox="1">
            <a:spLocks noChangeArrowheads="1"/>
          </p:cNvSpPr>
          <p:nvPr/>
        </p:nvSpPr>
        <p:spPr bwMode="auto">
          <a:xfrm>
            <a:off x="5094102" y="7218803"/>
            <a:ext cx="1368611" cy="10156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200" b="1" dirty="0" smtClean="0"/>
              <a:t>Destination</a:t>
            </a:r>
          </a:p>
          <a:p>
            <a:pPr algn="ctr" eaLnBrk="1" hangingPunct="1"/>
            <a:r>
              <a:rPr lang="en-GB" sz="1200" b="1" dirty="0" smtClean="0"/>
              <a:t>Learning &amp; Innovation Development Model</a:t>
            </a:r>
            <a:endParaRPr lang="en-GB" sz="1200" b="1" dirty="0"/>
          </a:p>
        </p:txBody>
      </p:sp>
      <p:sp>
        <p:nvSpPr>
          <p:cNvPr id="20" name="Right Arrow 19"/>
          <p:cNvSpPr/>
          <p:nvPr/>
        </p:nvSpPr>
        <p:spPr>
          <a:xfrm>
            <a:off x="1836526" y="4550668"/>
            <a:ext cx="1077515" cy="59267"/>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Right Arrow 20"/>
          <p:cNvSpPr/>
          <p:nvPr/>
        </p:nvSpPr>
        <p:spPr>
          <a:xfrm flipV="1">
            <a:off x="1776412" y="3339327"/>
            <a:ext cx="189122" cy="45719"/>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ight Arrow 21"/>
          <p:cNvSpPr/>
          <p:nvPr/>
        </p:nvSpPr>
        <p:spPr>
          <a:xfrm>
            <a:off x="1803270" y="7971884"/>
            <a:ext cx="1697738" cy="70248"/>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ight Arrow 22"/>
          <p:cNvSpPr/>
          <p:nvPr/>
        </p:nvSpPr>
        <p:spPr>
          <a:xfrm>
            <a:off x="1780690" y="6387805"/>
            <a:ext cx="1346597" cy="61384"/>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ight Arrow 10"/>
          <p:cNvSpPr/>
          <p:nvPr/>
        </p:nvSpPr>
        <p:spPr>
          <a:xfrm>
            <a:off x="1776412" y="2298770"/>
            <a:ext cx="325636" cy="86783"/>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Rectangle 23"/>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55" name="TextBox 8"/>
          <p:cNvSpPr txBox="1">
            <a:spLocks noChangeArrowheads="1"/>
          </p:cNvSpPr>
          <p:nvPr/>
        </p:nvSpPr>
        <p:spPr bwMode="auto">
          <a:xfrm>
            <a:off x="476671" y="2111330"/>
            <a:ext cx="1299742" cy="461665"/>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200" dirty="0" smtClean="0"/>
              <a:t>5. </a:t>
            </a:r>
            <a:r>
              <a:rPr lang="en-GB" sz="1200" dirty="0"/>
              <a:t>Market Access </a:t>
            </a:r>
          </a:p>
        </p:txBody>
      </p:sp>
      <p:sp>
        <p:nvSpPr>
          <p:cNvPr id="3" name="TextBox 2"/>
          <p:cNvSpPr txBox="1"/>
          <p:nvPr/>
        </p:nvSpPr>
        <p:spPr>
          <a:xfrm>
            <a:off x="3607583" y="7660286"/>
            <a:ext cx="1025528" cy="646331"/>
          </a:xfrm>
          <a:prstGeom prst="rect">
            <a:avLst/>
          </a:prstGeom>
          <a:solidFill>
            <a:srgbClr val="FFC000"/>
          </a:solidFill>
          <a:ln>
            <a:solidFill>
              <a:srgbClr val="00B050"/>
            </a:solidFill>
          </a:ln>
        </p:spPr>
        <p:txBody>
          <a:bodyPr wrap="square" rtlCol="0">
            <a:spAutoFit/>
          </a:bodyPr>
          <a:lstStyle/>
          <a:p>
            <a:pPr algn="ctr"/>
            <a:r>
              <a:rPr lang="en-GB" sz="1200" dirty="0" smtClean="0"/>
              <a:t>Tourism </a:t>
            </a:r>
          </a:p>
          <a:p>
            <a:pPr algn="ctr"/>
            <a:r>
              <a:rPr lang="en-GB" sz="1200" dirty="0" smtClean="0"/>
              <a:t>KIC </a:t>
            </a:r>
          </a:p>
          <a:p>
            <a:pPr algn="ctr"/>
            <a:r>
              <a:rPr lang="en-GB" sz="1200" dirty="0" smtClean="0"/>
              <a:t>Initiator</a:t>
            </a:r>
          </a:p>
        </p:txBody>
      </p:sp>
      <p:sp>
        <p:nvSpPr>
          <p:cNvPr id="25" name="TextBox 24"/>
          <p:cNvSpPr txBox="1"/>
          <p:nvPr/>
        </p:nvSpPr>
        <p:spPr>
          <a:xfrm>
            <a:off x="3810640" y="6187664"/>
            <a:ext cx="619413" cy="461665"/>
          </a:xfrm>
          <a:prstGeom prst="rect">
            <a:avLst/>
          </a:prstGeom>
          <a:solidFill>
            <a:srgbClr val="FFC000"/>
          </a:solidFill>
          <a:ln>
            <a:solidFill>
              <a:srgbClr val="00B050"/>
            </a:solidFill>
          </a:ln>
        </p:spPr>
        <p:txBody>
          <a:bodyPr wrap="square" rtlCol="0">
            <a:spAutoFit/>
          </a:bodyPr>
          <a:lstStyle/>
          <a:p>
            <a:pPr algn="ctr"/>
            <a:r>
              <a:rPr lang="en-GB" sz="800" dirty="0" smtClean="0"/>
              <a:t>Tourism </a:t>
            </a:r>
          </a:p>
          <a:p>
            <a:pPr algn="ctr"/>
            <a:r>
              <a:rPr lang="en-GB" sz="800" dirty="0" smtClean="0"/>
              <a:t>KIC</a:t>
            </a:r>
          </a:p>
          <a:p>
            <a:pPr algn="ctr"/>
            <a:r>
              <a:rPr lang="en-GB" sz="800" dirty="0" smtClean="0"/>
              <a:t>Manager</a:t>
            </a:r>
          </a:p>
        </p:txBody>
      </p:sp>
      <p:sp>
        <p:nvSpPr>
          <p:cNvPr id="26" name="Right Arrow 25"/>
          <p:cNvSpPr/>
          <p:nvPr/>
        </p:nvSpPr>
        <p:spPr>
          <a:xfrm rot="16200000">
            <a:off x="876553" y="3932477"/>
            <a:ext cx="428118" cy="24008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Right Arrow 26"/>
          <p:cNvSpPr/>
          <p:nvPr/>
        </p:nvSpPr>
        <p:spPr>
          <a:xfrm rot="16200000">
            <a:off x="698423" y="7120922"/>
            <a:ext cx="856236" cy="27601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TextBox 4"/>
          <p:cNvSpPr txBox="1"/>
          <p:nvPr/>
        </p:nvSpPr>
        <p:spPr>
          <a:xfrm>
            <a:off x="416789" y="1453884"/>
            <a:ext cx="6050545" cy="461665"/>
          </a:xfrm>
          <a:prstGeom prst="rect">
            <a:avLst/>
          </a:prstGeom>
          <a:noFill/>
        </p:spPr>
        <p:txBody>
          <a:bodyPr wrap="square" rtlCol="0">
            <a:spAutoFit/>
          </a:bodyPr>
          <a:lstStyle/>
          <a:p>
            <a:pPr algn="ctr"/>
            <a:r>
              <a:rPr lang="en-GB" sz="1200" b="1" dirty="0" smtClean="0"/>
              <a:t>Five Steps to Successful Destination and Micro/SME Innovation &amp; Sustainability through Structured  Knowledge Networking </a:t>
            </a:r>
            <a:endParaRPr lang="en-GB" sz="1200" b="1" dirty="0"/>
          </a:p>
        </p:txBody>
      </p:sp>
      <p:sp>
        <p:nvSpPr>
          <p:cNvPr id="4" name="Rectangle 3"/>
          <p:cNvSpPr/>
          <p:nvPr/>
        </p:nvSpPr>
        <p:spPr>
          <a:xfrm>
            <a:off x="6159513" y="8586170"/>
            <a:ext cx="341760" cy="276999"/>
          </a:xfrm>
          <a:prstGeom prst="rect">
            <a:avLst/>
          </a:prstGeom>
        </p:spPr>
        <p:txBody>
          <a:bodyPr wrap="none">
            <a:spAutoFit/>
          </a:bodyPr>
          <a:lstStyle/>
          <a:p>
            <a:fld id="{23E73079-3305-4BEC-8A82-ABFC85BE8A1F}" type="slidenum">
              <a:rPr lang="de-DE" sz="1200">
                <a:solidFill>
                  <a:schemeClr val="tx1">
                    <a:lumMod val="50000"/>
                    <a:lumOff val="50000"/>
                  </a:schemeClr>
                </a:solidFill>
                <a:latin typeface="+mn-lt"/>
              </a:rPr>
              <a:pPr/>
              <a:t>23</a:t>
            </a:fld>
            <a:endParaRPr lang="en-GB" sz="1200" dirty="0">
              <a:solidFill>
                <a:schemeClr val="tx1">
                  <a:lumMod val="50000"/>
                  <a:lumOff val="50000"/>
                </a:schemeClr>
              </a:solidFill>
              <a:latin typeface="+mn-lt"/>
            </a:endParaRPr>
          </a:p>
        </p:txBody>
      </p:sp>
      <p:sp>
        <p:nvSpPr>
          <p:cNvPr id="28"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29" name="Picture 2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619" y="251885"/>
            <a:ext cx="724938" cy="719716"/>
          </a:xfrm>
          <a:prstGeom prst="rect">
            <a:avLst/>
          </a:prstGeom>
        </p:spPr>
      </p:pic>
    </p:spTree>
    <p:extLst>
      <p:ext uri="{BB962C8B-B14F-4D97-AF65-F5344CB8AC3E}">
        <p14:creationId xmlns:p14="http://schemas.microsoft.com/office/powerpoint/2010/main" val="3969300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l="1854" t="39738"/>
          <a:stretch>
            <a:fillRect/>
          </a:stretch>
        </p:blipFill>
        <p:spPr bwMode="auto">
          <a:xfrm>
            <a:off x="634538" y="4461142"/>
            <a:ext cx="5420981" cy="413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le 1"/>
          <p:cNvSpPr txBox="1">
            <a:spLocks/>
          </p:cNvSpPr>
          <p:nvPr/>
        </p:nvSpPr>
        <p:spPr bwMode="auto">
          <a:xfrm>
            <a:off x="242620" y="251885"/>
            <a:ext cx="6172200" cy="71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3200" b="1" dirty="0">
                <a:latin typeface="Calibri" pitchFamily="34" charset="0"/>
              </a:rPr>
              <a:t> </a:t>
            </a:r>
            <a:r>
              <a:rPr lang="en-GB" sz="2400" b="1" dirty="0" smtClean="0">
                <a:latin typeface="Calibri" pitchFamily="34" charset="0"/>
              </a:rPr>
              <a:t>Breaking down this process … Key </a:t>
            </a:r>
            <a:r>
              <a:rPr lang="en-GB" sz="2400" b="1" dirty="0">
                <a:latin typeface="Calibri" pitchFamily="34" charset="0"/>
              </a:rPr>
              <a:t>S</a:t>
            </a:r>
            <a:r>
              <a:rPr lang="en-GB" sz="2400" b="1" dirty="0" smtClean="0">
                <a:latin typeface="Calibri" pitchFamily="34" charset="0"/>
              </a:rPr>
              <a:t>teps </a:t>
            </a:r>
          </a:p>
          <a:p>
            <a:r>
              <a:rPr lang="en-GB" sz="2400" b="1" dirty="0" smtClean="0">
                <a:latin typeface="Calibri" pitchFamily="34" charset="0"/>
              </a:rPr>
              <a:t> </a:t>
            </a:r>
            <a:endParaRPr lang="en-GB" sz="2400" b="1" dirty="0">
              <a:latin typeface="Calibri" pitchFamily="34" charset="0"/>
            </a:endParaRPr>
          </a:p>
        </p:txBody>
      </p:sp>
      <p:sp>
        <p:nvSpPr>
          <p:cNvPr id="2" name="Rectangle 1"/>
          <p:cNvSpPr/>
          <p:nvPr/>
        </p:nvSpPr>
        <p:spPr>
          <a:xfrm>
            <a:off x="590288" y="827584"/>
            <a:ext cx="5476864" cy="3785652"/>
          </a:xfrm>
          <a:prstGeom prst="rect">
            <a:avLst/>
          </a:prstGeom>
        </p:spPr>
        <p:txBody>
          <a:bodyPr wrap="square">
            <a:spAutoFit/>
          </a:bodyPr>
          <a:lstStyle/>
          <a:p>
            <a:pPr algn="just"/>
            <a:r>
              <a:rPr lang="en-GB" sz="1200" b="1" dirty="0" smtClean="0">
                <a:solidFill>
                  <a:srgbClr val="C00000"/>
                </a:solidFill>
                <a:latin typeface="Calibri" pitchFamily="34" charset="0"/>
              </a:rPr>
              <a:t>Step 1 </a:t>
            </a:r>
            <a:r>
              <a:rPr lang="en-GB" sz="1200" dirty="0" smtClean="0">
                <a:latin typeface="Calibri" pitchFamily="34" charset="0"/>
              </a:rPr>
              <a:t>– you need an initiator to get the ball rolling. The initiator raises awareness about </a:t>
            </a:r>
            <a:r>
              <a:rPr lang="en-GB" sz="1200" dirty="0">
                <a:latin typeface="Calibri" pitchFamily="34" charset="0"/>
              </a:rPr>
              <a:t>the Tourism Knowledge &amp; Innovation Communities  </a:t>
            </a:r>
            <a:r>
              <a:rPr lang="en-GB" sz="1200" dirty="0" smtClean="0">
                <a:latin typeface="Calibri" pitchFamily="34" charset="0"/>
              </a:rPr>
              <a:t>approach and its ICT toolkit to potentially interested stakeholders in a given area.   An initiator might call meetings, write articles, establish a preliminary website, or run workshops to stimulate interest in the </a:t>
            </a:r>
            <a:r>
              <a:rPr lang="en-GB" sz="1200" dirty="0">
                <a:latin typeface="Calibri" pitchFamily="34" charset="0"/>
              </a:rPr>
              <a:t>Knowledge &amp; Innovation Communities approach</a:t>
            </a:r>
            <a:r>
              <a:rPr lang="en-GB" sz="1200" dirty="0" smtClean="0">
                <a:latin typeface="Calibri" pitchFamily="34" charset="0"/>
              </a:rPr>
              <a:t>. </a:t>
            </a:r>
            <a:r>
              <a:rPr lang="en-GB" sz="1200" dirty="0">
                <a:latin typeface="Calibri" pitchFamily="34" charset="0"/>
              </a:rPr>
              <a:t>Universities linked to </a:t>
            </a:r>
            <a:r>
              <a:rPr lang="en-GB" sz="1200" dirty="0" smtClean="0">
                <a:latin typeface="Calibri" pitchFamily="34" charset="0"/>
              </a:rPr>
              <a:t>local/regional </a:t>
            </a:r>
            <a:r>
              <a:rPr lang="en-GB" sz="1200" dirty="0">
                <a:latin typeface="Calibri" pitchFamily="34" charset="0"/>
              </a:rPr>
              <a:t>authority enterprise </a:t>
            </a:r>
            <a:r>
              <a:rPr lang="en-GB" sz="1200" dirty="0" smtClean="0">
                <a:latin typeface="Calibri" pitchFamily="34" charset="0"/>
              </a:rPr>
              <a:t>agencies </a:t>
            </a:r>
            <a:r>
              <a:rPr lang="en-GB" sz="1200" dirty="0">
                <a:latin typeface="Calibri" pitchFamily="34" charset="0"/>
              </a:rPr>
              <a:t>may be the best option to </a:t>
            </a:r>
            <a:r>
              <a:rPr lang="en-GB" sz="1200" i="1" dirty="0">
                <a:latin typeface="Calibri" pitchFamily="34" charset="0"/>
              </a:rPr>
              <a:t>initiate</a:t>
            </a:r>
            <a:r>
              <a:rPr lang="en-GB" sz="1200" dirty="0">
                <a:latin typeface="Calibri" pitchFamily="34" charset="0"/>
              </a:rPr>
              <a:t> a Tourism Knowledge &amp; Innovation Community coordination group. </a:t>
            </a:r>
          </a:p>
          <a:p>
            <a:endParaRPr lang="en-GB" sz="1200" b="1" dirty="0" smtClean="0">
              <a:latin typeface="Calibri" pitchFamily="34" charset="0"/>
            </a:endParaRPr>
          </a:p>
          <a:p>
            <a:pPr algn="just"/>
            <a:r>
              <a:rPr lang="en-GB" sz="1200" b="1" dirty="0" smtClean="0">
                <a:solidFill>
                  <a:srgbClr val="C00000"/>
                </a:solidFill>
                <a:latin typeface="Calibri" pitchFamily="34" charset="0"/>
              </a:rPr>
              <a:t>Step 2 </a:t>
            </a:r>
            <a:r>
              <a:rPr lang="en-GB" sz="1200" b="1" dirty="0" smtClean="0">
                <a:latin typeface="Calibri" pitchFamily="34" charset="0"/>
              </a:rPr>
              <a:t>– </a:t>
            </a:r>
            <a:r>
              <a:rPr lang="en-GB" sz="1200" dirty="0" smtClean="0">
                <a:latin typeface="Calibri" pitchFamily="34" charset="0"/>
              </a:rPr>
              <a:t>The initiator must establish a coordination group. This should be a multi-stakeholder group representing different administrative departments, businesses and NGOs, all sharing a common interest in a specific topic or process.   The coordination group should identify learning needs in the area, who are the key target clients, and what range of  learning opportunities are available.  Note that at this stage there could be institutional rivalry to ‘own’ the Community or corner funding for the implementation. This should be countered by the development of a transparent, coherent and accountable coordination process, based on stakeholder competence. The </a:t>
            </a:r>
            <a:r>
              <a:rPr lang="en-GB" sz="1200" dirty="0">
                <a:latin typeface="Calibri" pitchFamily="34" charset="0"/>
              </a:rPr>
              <a:t>best option </a:t>
            </a:r>
            <a:r>
              <a:rPr lang="en-GB" sz="1200" dirty="0" smtClean="0">
                <a:latin typeface="Calibri" pitchFamily="34" charset="0"/>
              </a:rPr>
              <a:t>for co-ordination of a </a:t>
            </a:r>
            <a:r>
              <a:rPr lang="en-GB" sz="1200" dirty="0">
                <a:latin typeface="Calibri" pitchFamily="34" charset="0"/>
              </a:rPr>
              <a:t>Tourism Knowledge &amp; Innovation Community </a:t>
            </a:r>
            <a:r>
              <a:rPr lang="en-GB" sz="1200" dirty="0" smtClean="0">
                <a:latin typeface="Calibri" pitchFamily="34" charset="0"/>
              </a:rPr>
              <a:t>is to establish a  project management structure with a manager appointed from the multi-stakeholder co-ordination group.</a:t>
            </a:r>
            <a:endParaRPr lang="en-GB" sz="1200" dirty="0">
              <a:latin typeface="Calibri" pitchFamily="34" charset="0"/>
            </a:endParaRPr>
          </a:p>
          <a:p>
            <a:pPr algn="just"/>
            <a:endParaRPr lang="en-GB" sz="1200" dirty="0">
              <a:latin typeface="Calibri" pitchFamily="34" charset="0"/>
            </a:endParaRPr>
          </a:p>
        </p:txBody>
      </p:sp>
      <p:sp>
        <p:nvSpPr>
          <p:cNvPr id="7" name="TextBox 6"/>
          <p:cNvSpPr txBox="1">
            <a:spLocks noChangeArrowheads="1"/>
          </p:cNvSpPr>
          <p:nvPr/>
        </p:nvSpPr>
        <p:spPr bwMode="auto">
          <a:xfrm>
            <a:off x="620820" y="5868144"/>
            <a:ext cx="1250953" cy="738664"/>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400" b="1" dirty="0" smtClean="0">
                <a:solidFill>
                  <a:srgbClr val="C00000"/>
                </a:solidFill>
              </a:rPr>
              <a:t>2</a:t>
            </a:r>
            <a:r>
              <a:rPr lang="en-GB" sz="1400" b="1" dirty="0" smtClean="0"/>
              <a:t> </a:t>
            </a:r>
            <a:r>
              <a:rPr lang="en-GB" sz="1400" dirty="0"/>
              <a:t>Coordination Group</a:t>
            </a:r>
          </a:p>
        </p:txBody>
      </p:sp>
      <p:sp>
        <p:nvSpPr>
          <p:cNvPr id="8" name="TextBox 5"/>
          <p:cNvSpPr txBox="1">
            <a:spLocks noChangeArrowheads="1"/>
          </p:cNvSpPr>
          <p:nvPr/>
        </p:nvSpPr>
        <p:spPr bwMode="auto">
          <a:xfrm>
            <a:off x="590288" y="7849813"/>
            <a:ext cx="1250951" cy="523220"/>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400" b="1" dirty="0" smtClean="0">
                <a:solidFill>
                  <a:srgbClr val="C00000"/>
                </a:solidFill>
              </a:rPr>
              <a:t>1</a:t>
            </a:r>
          </a:p>
          <a:p>
            <a:pPr algn="ctr" eaLnBrk="1" hangingPunct="1"/>
            <a:r>
              <a:rPr lang="en-GB" sz="1400" dirty="0" smtClean="0"/>
              <a:t> </a:t>
            </a:r>
            <a:r>
              <a:rPr lang="en-GB" sz="1400" dirty="0"/>
              <a:t>Initiator</a:t>
            </a:r>
          </a:p>
        </p:txBody>
      </p:sp>
      <p:sp>
        <p:nvSpPr>
          <p:cNvPr id="9" name="Right Arrow 8"/>
          <p:cNvSpPr/>
          <p:nvPr/>
        </p:nvSpPr>
        <p:spPr>
          <a:xfrm>
            <a:off x="1883736" y="6195143"/>
            <a:ext cx="132871" cy="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ight Arrow 9"/>
          <p:cNvSpPr/>
          <p:nvPr/>
        </p:nvSpPr>
        <p:spPr>
          <a:xfrm>
            <a:off x="1883736" y="7959298"/>
            <a:ext cx="847129" cy="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ight Arrow 10"/>
          <p:cNvSpPr/>
          <p:nvPr/>
        </p:nvSpPr>
        <p:spPr>
          <a:xfrm rot="16200000" flipV="1">
            <a:off x="800687" y="7155357"/>
            <a:ext cx="891220" cy="1890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24</a:t>
            </a:fld>
            <a:endParaRPr lang="de-DE" dirty="0"/>
          </a:p>
        </p:txBody>
      </p:sp>
      <p:sp>
        <p:nvSpPr>
          <p:cNvPr id="14"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13" name="TextBox 12"/>
          <p:cNvSpPr txBox="1"/>
          <p:nvPr/>
        </p:nvSpPr>
        <p:spPr>
          <a:xfrm>
            <a:off x="2908814" y="6006643"/>
            <a:ext cx="758080" cy="461665"/>
          </a:xfrm>
          <a:prstGeom prst="rect">
            <a:avLst/>
          </a:prstGeom>
          <a:solidFill>
            <a:srgbClr val="FFC000"/>
          </a:solidFill>
          <a:ln>
            <a:solidFill>
              <a:srgbClr val="00B050"/>
            </a:solidFill>
          </a:ln>
        </p:spPr>
        <p:txBody>
          <a:bodyPr wrap="square" rtlCol="0">
            <a:spAutoFit/>
          </a:bodyPr>
          <a:lstStyle/>
          <a:p>
            <a:pPr algn="ctr"/>
            <a:r>
              <a:rPr lang="en-GB" sz="800" dirty="0" smtClean="0"/>
              <a:t>Tourism </a:t>
            </a:r>
          </a:p>
          <a:p>
            <a:pPr algn="ctr"/>
            <a:r>
              <a:rPr lang="en-GB" sz="800" dirty="0" smtClean="0"/>
              <a:t>KIC</a:t>
            </a:r>
          </a:p>
          <a:p>
            <a:pPr algn="ctr"/>
            <a:r>
              <a:rPr lang="en-GB" sz="800" dirty="0" smtClean="0"/>
              <a:t>Manager</a:t>
            </a:r>
            <a:endParaRPr lang="en-GB" sz="800" dirty="0"/>
          </a:p>
        </p:txBody>
      </p:sp>
      <p:sp>
        <p:nvSpPr>
          <p:cNvPr id="15" name="TextBox 14"/>
          <p:cNvSpPr txBox="1"/>
          <p:nvPr/>
        </p:nvSpPr>
        <p:spPr>
          <a:xfrm>
            <a:off x="2775090" y="7726702"/>
            <a:ext cx="1025528" cy="646331"/>
          </a:xfrm>
          <a:prstGeom prst="rect">
            <a:avLst/>
          </a:prstGeom>
          <a:solidFill>
            <a:srgbClr val="FFC000"/>
          </a:solidFill>
          <a:ln>
            <a:solidFill>
              <a:srgbClr val="00B050"/>
            </a:solidFill>
          </a:ln>
        </p:spPr>
        <p:txBody>
          <a:bodyPr wrap="square" rtlCol="0">
            <a:spAutoFit/>
          </a:bodyPr>
          <a:lstStyle/>
          <a:p>
            <a:pPr algn="ctr"/>
            <a:r>
              <a:rPr lang="en-GB" sz="1200" dirty="0" smtClean="0"/>
              <a:t>Tourism </a:t>
            </a:r>
          </a:p>
          <a:p>
            <a:pPr algn="ctr"/>
            <a:r>
              <a:rPr lang="en-GB" sz="1200" dirty="0" smtClean="0"/>
              <a:t>KIC </a:t>
            </a:r>
          </a:p>
          <a:p>
            <a:pPr algn="ctr"/>
            <a:r>
              <a:rPr lang="en-GB" sz="1200" dirty="0" smtClean="0"/>
              <a:t>Initiator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1"/>
          <p:cNvPicPr>
            <a:picLocks noChangeAspect="1" noChangeArrowheads="1"/>
          </p:cNvPicPr>
          <p:nvPr/>
        </p:nvPicPr>
        <p:blipFill>
          <a:blip r:embed="rId2">
            <a:extLst>
              <a:ext uri="{28A0092B-C50C-407E-A947-70E740481C1C}">
                <a14:useLocalDpi xmlns:a14="http://schemas.microsoft.com/office/drawing/2010/main" val="0"/>
              </a:ext>
            </a:extLst>
          </a:blip>
          <a:srcRect t="5431" b="58531"/>
          <a:stretch>
            <a:fillRect/>
          </a:stretch>
        </p:blipFill>
        <p:spPr bwMode="auto">
          <a:xfrm>
            <a:off x="1613688" y="4932040"/>
            <a:ext cx="4828296" cy="330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feld 13"/>
          <p:cNvSpPr txBox="1">
            <a:spLocks noChangeArrowheads="1"/>
          </p:cNvSpPr>
          <p:nvPr/>
        </p:nvSpPr>
        <p:spPr bwMode="auto">
          <a:xfrm>
            <a:off x="458391" y="635001"/>
            <a:ext cx="58328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2800">
                <a:solidFill>
                  <a:schemeClr val="bg1"/>
                </a:solidFill>
                <a:cs typeface="Arial" pitchFamily="34" charset="0"/>
              </a:rPr>
              <a:t>What do they need to know?</a:t>
            </a:r>
          </a:p>
        </p:txBody>
      </p:sp>
      <p:sp>
        <p:nvSpPr>
          <p:cNvPr id="5" name="TextBox 7"/>
          <p:cNvSpPr txBox="1">
            <a:spLocks noChangeArrowheads="1"/>
          </p:cNvSpPr>
          <p:nvPr/>
        </p:nvSpPr>
        <p:spPr bwMode="auto">
          <a:xfrm>
            <a:off x="516939" y="7354830"/>
            <a:ext cx="1250952" cy="1077218"/>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b="1" dirty="0" smtClean="0">
                <a:solidFill>
                  <a:srgbClr val="C00000"/>
                </a:solidFill>
              </a:rPr>
              <a:t>3</a:t>
            </a:r>
          </a:p>
          <a:p>
            <a:pPr algn="ctr" eaLnBrk="1" hangingPunct="1"/>
            <a:r>
              <a:rPr lang="en-GB" dirty="0" smtClean="0"/>
              <a:t> </a:t>
            </a:r>
            <a:r>
              <a:rPr lang="en-GB" sz="1400" dirty="0"/>
              <a:t>Multi-stakeholder Network  </a:t>
            </a:r>
          </a:p>
        </p:txBody>
      </p:sp>
      <p:sp>
        <p:nvSpPr>
          <p:cNvPr id="8" name="Rectangle 7"/>
          <p:cNvSpPr/>
          <p:nvPr/>
        </p:nvSpPr>
        <p:spPr>
          <a:xfrm>
            <a:off x="541039" y="576500"/>
            <a:ext cx="5660628" cy="3046988"/>
          </a:xfrm>
          <a:prstGeom prst="rect">
            <a:avLst/>
          </a:prstGeom>
        </p:spPr>
        <p:txBody>
          <a:bodyPr wrap="square">
            <a:spAutoFit/>
          </a:bodyPr>
          <a:lstStyle/>
          <a:p>
            <a:pPr algn="just"/>
            <a:r>
              <a:rPr lang="en-GB" sz="1200" b="1" dirty="0" smtClean="0">
                <a:solidFill>
                  <a:srgbClr val="C00000"/>
                </a:solidFill>
                <a:latin typeface="Calibri" pitchFamily="34" charset="0"/>
              </a:rPr>
              <a:t>Step 3 </a:t>
            </a:r>
            <a:r>
              <a:rPr lang="en-GB" sz="1200" b="1" dirty="0" smtClean="0">
                <a:latin typeface="Calibri" pitchFamily="34" charset="0"/>
              </a:rPr>
              <a:t>– </a:t>
            </a:r>
            <a:r>
              <a:rPr lang="en-GB" sz="1200" dirty="0" smtClean="0">
                <a:latin typeface="Calibri" pitchFamily="34" charset="0"/>
              </a:rPr>
              <a:t>The coordination group needs to establish a multi-stakeholder network which has vertical and horizontal connections (i.e.  Local to global and destination to destination).  This network will be divided between learning experience providers and their clients, though in reality many individuals and organisations have both these roles, </a:t>
            </a:r>
            <a:r>
              <a:rPr lang="en-GB" sz="1200" dirty="0" err="1" smtClean="0">
                <a:latin typeface="Calibri" pitchFamily="34" charset="0"/>
              </a:rPr>
              <a:t>ie</a:t>
            </a:r>
            <a:r>
              <a:rPr lang="en-GB" sz="1200" dirty="0" smtClean="0">
                <a:latin typeface="Calibri" pitchFamily="34" charset="0"/>
              </a:rPr>
              <a:t> a business may wish to broadcast what it offers, yet needs to learn about the market in which it  operates. </a:t>
            </a:r>
          </a:p>
          <a:p>
            <a:pPr algn="just"/>
            <a:r>
              <a:rPr lang="en-GB" sz="1200" b="1" dirty="0" smtClean="0">
                <a:solidFill>
                  <a:srgbClr val="C00000"/>
                </a:solidFill>
                <a:latin typeface="Calibri" pitchFamily="34" charset="0"/>
              </a:rPr>
              <a:t>Step  4 </a:t>
            </a:r>
            <a:r>
              <a:rPr lang="en-GB" sz="1200" b="1" dirty="0" smtClean="0">
                <a:latin typeface="Calibri" pitchFamily="34" charset="0"/>
              </a:rPr>
              <a:t>–   </a:t>
            </a:r>
            <a:r>
              <a:rPr lang="en-GB" sz="1200" dirty="0" smtClean="0">
                <a:latin typeface="Calibri" pitchFamily="34" charset="0"/>
              </a:rPr>
              <a:t>The multi-stakeholder network is connected by an online destination learning area portal. The portal has a networked structure that produces a knowledge base  of relevant stakeholders,  topic information, learning opportunities,  news and events,  and market access information</a:t>
            </a:r>
            <a:r>
              <a:rPr lang="en-GB" sz="1200" b="1" dirty="0" smtClean="0">
                <a:latin typeface="Calibri" pitchFamily="34" charset="0"/>
              </a:rPr>
              <a:t>. </a:t>
            </a:r>
            <a:endParaRPr lang="en-GB" sz="1200" dirty="0" smtClean="0">
              <a:latin typeface="Calibri" pitchFamily="34" charset="0"/>
            </a:endParaRPr>
          </a:p>
          <a:p>
            <a:pPr algn="just"/>
            <a:r>
              <a:rPr lang="en-GB" sz="1200" b="1" dirty="0">
                <a:solidFill>
                  <a:srgbClr val="C00000"/>
                </a:solidFill>
                <a:latin typeface="Calibri" pitchFamily="34" charset="0"/>
              </a:rPr>
              <a:t>Step </a:t>
            </a:r>
            <a:r>
              <a:rPr lang="en-GB" sz="1200" b="1" dirty="0" smtClean="0">
                <a:solidFill>
                  <a:srgbClr val="C00000"/>
                </a:solidFill>
                <a:latin typeface="Calibri" pitchFamily="34" charset="0"/>
              </a:rPr>
              <a:t>5 - </a:t>
            </a:r>
            <a:r>
              <a:rPr lang="en-GB" sz="1200" dirty="0">
                <a:latin typeface="Calibri" pitchFamily="34" charset="0"/>
              </a:rPr>
              <a:t>In todays international internet based market place, it is important that the portal has regional to global links, and can act as a management, </a:t>
            </a:r>
            <a:r>
              <a:rPr lang="en-GB" sz="1200" dirty="0" smtClean="0">
                <a:latin typeface="Calibri" pitchFamily="34" charset="0"/>
              </a:rPr>
              <a:t>mapping, </a:t>
            </a:r>
            <a:r>
              <a:rPr lang="en-GB" sz="1200" dirty="0">
                <a:latin typeface="Calibri" pitchFamily="34" charset="0"/>
              </a:rPr>
              <a:t>marketing and monitoring system. </a:t>
            </a:r>
            <a:r>
              <a:rPr lang="en-GB" sz="1200" dirty="0" smtClean="0">
                <a:latin typeface="Calibri" pitchFamily="34" charset="0"/>
              </a:rPr>
              <a:t> The Sustainable Tourism Knowledge &amp; Innovation Community established in the </a:t>
            </a:r>
            <a:r>
              <a:rPr lang="en-GB" sz="1200" dirty="0" err="1" smtClean="0">
                <a:latin typeface="Calibri" pitchFamily="34" charset="0"/>
              </a:rPr>
              <a:t>DestiNet</a:t>
            </a:r>
            <a:r>
              <a:rPr lang="en-GB" sz="1200" dirty="0" smtClean="0">
                <a:latin typeface="Calibri" pitchFamily="34" charset="0"/>
              </a:rPr>
              <a:t> Portal has developed a </a:t>
            </a:r>
            <a:r>
              <a:rPr lang="en-GB" sz="1200" dirty="0" smtClean="0">
                <a:latin typeface="Calibri" pitchFamily="34" charset="0"/>
                <a:hlinkClick r:id="rId3"/>
              </a:rPr>
              <a:t>global sustainable tourism market place </a:t>
            </a:r>
            <a:r>
              <a:rPr lang="en-GB" sz="1200" dirty="0" smtClean="0">
                <a:latin typeface="Calibri" pitchFamily="34" charset="0"/>
              </a:rPr>
              <a:t>for all SMEs and destinations who wish to systematically regionalise supply chains and access </a:t>
            </a:r>
            <a:r>
              <a:rPr lang="en-GB" sz="1200" dirty="0">
                <a:latin typeface="Calibri" pitchFamily="34" charset="0"/>
              </a:rPr>
              <a:t>global </a:t>
            </a:r>
            <a:r>
              <a:rPr lang="en-GB" sz="1200" dirty="0" smtClean="0">
                <a:latin typeface="Calibri" pitchFamily="34" charset="0"/>
              </a:rPr>
              <a:t>opportunities. </a:t>
            </a:r>
            <a:endParaRPr lang="en-GB" sz="1200" b="1" dirty="0">
              <a:solidFill>
                <a:srgbClr val="C00000"/>
              </a:solidFill>
              <a:latin typeface="Calibri" pitchFamily="34" charset="0"/>
            </a:endParaRPr>
          </a:p>
        </p:txBody>
      </p:sp>
      <p:sp>
        <p:nvSpPr>
          <p:cNvPr id="9" name="TextBox 8"/>
          <p:cNvSpPr txBox="1">
            <a:spLocks noChangeArrowheads="1"/>
          </p:cNvSpPr>
          <p:nvPr/>
        </p:nvSpPr>
        <p:spPr bwMode="auto">
          <a:xfrm>
            <a:off x="473976" y="5220072"/>
            <a:ext cx="1293914" cy="1231106"/>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b="1" dirty="0" smtClean="0">
                <a:solidFill>
                  <a:srgbClr val="C00000"/>
                </a:solidFill>
              </a:rPr>
              <a:t>4</a:t>
            </a:r>
          </a:p>
          <a:p>
            <a:pPr algn="ctr" eaLnBrk="1" hangingPunct="1"/>
            <a:r>
              <a:rPr lang="en-GB" sz="1400" dirty="0" smtClean="0"/>
              <a:t> On-line Destination Knowledge Base</a:t>
            </a:r>
            <a:endParaRPr lang="en-GB" sz="1400" dirty="0"/>
          </a:p>
        </p:txBody>
      </p:sp>
      <p:sp>
        <p:nvSpPr>
          <p:cNvPr id="10" name="Right Arrow 9"/>
          <p:cNvSpPr/>
          <p:nvPr/>
        </p:nvSpPr>
        <p:spPr>
          <a:xfrm rot="16200000" flipV="1">
            <a:off x="690588" y="6792012"/>
            <a:ext cx="903652" cy="2219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ight Arrow 10"/>
          <p:cNvSpPr/>
          <p:nvPr/>
        </p:nvSpPr>
        <p:spPr>
          <a:xfrm flipV="1">
            <a:off x="1767891" y="7710975"/>
            <a:ext cx="512672" cy="1890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25</a:t>
            </a:fld>
            <a:endParaRPr lang="de-DE"/>
          </a:p>
        </p:txBody>
      </p:sp>
      <p:sp>
        <p:nvSpPr>
          <p:cNvPr id="15"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13" name="Right Arrow 12"/>
          <p:cNvSpPr/>
          <p:nvPr/>
        </p:nvSpPr>
        <p:spPr>
          <a:xfrm flipV="1">
            <a:off x="1767891" y="6106659"/>
            <a:ext cx="594552" cy="1890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ight Arrow 15"/>
          <p:cNvSpPr/>
          <p:nvPr/>
        </p:nvSpPr>
        <p:spPr>
          <a:xfrm rot="16200000" flipV="1">
            <a:off x="1035732" y="4965063"/>
            <a:ext cx="288031" cy="2219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Rectangle 16"/>
          <p:cNvSpPr/>
          <p:nvPr/>
        </p:nvSpPr>
        <p:spPr>
          <a:xfrm>
            <a:off x="1627523" y="4147675"/>
            <a:ext cx="4800626" cy="80598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TextBox 2"/>
          <p:cNvSpPr txBox="1">
            <a:spLocks noChangeArrowheads="1"/>
          </p:cNvSpPr>
          <p:nvPr/>
        </p:nvSpPr>
        <p:spPr bwMode="auto">
          <a:xfrm>
            <a:off x="1782365" y="3969735"/>
            <a:ext cx="4508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GB" sz="2000" dirty="0" smtClean="0">
              <a:solidFill>
                <a:srgbClr val="FFFF00"/>
              </a:solidFill>
            </a:endParaRPr>
          </a:p>
          <a:p>
            <a:pPr algn="ctr" eaLnBrk="1" hangingPunct="1"/>
            <a:r>
              <a:rPr lang="en-GB" sz="2000" dirty="0" smtClean="0">
                <a:solidFill>
                  <a:srgbClr val="FFFF00"/>
                </a:solidFill>
              </a:rPr>
              <a:t>European/Global Green  </a:t>
            </a:r>
            <a:r>
              <a:rPr lang="en-GB" sz="2000" dirty="0">
                <a:solidFill>
                  <a:srgbClr val="FFFF00"/>
                </a:solidFill>
              </a:rPr>
              <a:t>Economy </a:t>
            </a:r>
          </a:p>
        </p:txBody>
      </p:sp>
      <p:sp>
        <p:nvSpPr>
          <p:cNvPr id="14" name="TextBox 13"/>
          <p:cNvSpPr txBox="1">
            <a:spLocks noChangeArrowheads="1"/>
          </p:cNvSpPr>
          <p:nvPr/>
        </p:nvSpPr>
        <p:spPr bwMode="auto">
          <a:xfrm>
            <a:off x="467802" y="4103063"/>
            <a:ext cx="1293914" cy="800219"/>
          </a:xfrm>
          <a:prstGeom prst="rect">
            <a:avLst/>
          </a:prstGeom>
          <a:solidFill>
            <a:schemeClr val="bg1"/>
          </a:solidFill>
          <a:ln w="28575">
            <a:solidFill>
              <a:schemeClr val="tx1"/>
            </a:solidFill>
            <a:miter lim="800000"/>
            <a:headEnd/>
            <a:tailEnd/>
          </a:ln>
          <a:effectLst>
            <a:innerShdw blurRad="63500" dist="50800" dir="2700000">
              <a:prstClr val="black">
                <a:alpha val="50000"/>
              </a:prstClr>
            </a:innerShdw>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b="1" dirty="0">
                <a:solidFill>
                  <a:srgbClr val="C00000"/>
                </a:solidFill>
              </a:rPr>
              <a:t>5</a:t>
            </a:r>
            <a:endParaRPr lang="en-GB" b="1" dirty="0" smtClean="0">
              <a:solidFill>
                <a:srgbClr val="C00000"/>
              </a:solidFill>
            </a:endParaRPr>
          </a:p>
          <a:p>
            <a:pPr algn="ctr" eaLnBrk="1" hangingPunct="1"/>
            <a:r>
              <a:rPr lang="en-GB" sz="1400" dirty="0" smtClean="0"/>
              <a:t>Market Access</a:t>
            </a:r>
            <a:endParaRPr lang="en-GB" sz="1400" dirty="0"/>
          </a:p>
        </p:txBody>
      </p:sp>
      <p:sp>
        <p:nvSpPr>
          <p:cNvPr id="19" name="Right Arrow 18"/>
          <p:cNvSpPr/>
          <p:nvPr/>
        </p:nvSpPr>
        <p:spPr>
          <a:xfrm flipV="1">
            <a:off x="1774799" y="4389679"/>
            <a:ext cx="249428" cy="22698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p:cNvSpPr>
          <p:nvPr/>
        </p:nvSpPr>
        <p:spPr bwMode="auto">
          <a:xfrm>
            <a:off x="459581" y="732368"/>
            <a:ext cx="5940029" cy="115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ctr"/>
            <a:r>
              <a:rPr lang="de-DE" sz="2400" dirty="0">
                <a:solidFill>
                  <a:schemeClr val="bg1"/>
                </a:solidFill>
                <a:cs typeface="Arial" pitchFamily="34" charset="0"/>
              </a:rPr>
              <a:t>Organising a Learing Area Knowledge Exchange in a Sustainable Tourism Communications Portal  </a:t>
            </a:r>
            <a:br>
              <a:rPr lang="de-DE" sz="2400" dirty="0">
                <a:solidFill>
                  <a:schemeClr val="bg1"/>
                </a:solidFill>
                <a:cs typeface="Arial" pitchFamily="34" charset="0"/>
              </a:rPr>
            </a:br>
            <a:endParaRPr lang="de-DE" sz="2400" dirty="0">
              <a:solidFill>
                <a:schemeClr val="bg1"/>
              </a:solidFill>
              <a:cs typeface="Arial" pitchFamily="34" charset="0"/>
            </a:endParaRPr>
          </a:p>
        </p:txBody>
      </p:sp>
      <p:pic>
        <p:nvPicPr>
          <p:cNvPr id="16389" name="Picture 48" descr="b-who">
            <a:hlinkClick r:id="rId2"/>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218" y="2177075"/>
            <a:ext cx="749861" cy="8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9" descr="b-mar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280" y="2193771"/>
            <a:ext cx="734934" cy="88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0" descr="b-ob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926" y="2207543"/>
            <a:ext cx="720000" cy="8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1" descr="b-pra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3937" y="2207543"/>
            <a:ext cx="742007" cy="85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52" descr="b-pub-to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9920" y="2207543"/>
            <a:ext cx="802323" cy="107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53" descr="b-to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0524" y="2207543"/>
            <a:ext cx="695117" cy="88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0" descr="b-ac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838" y="5543123"/>
            <a:ext cx="870717" cy="103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1" descr="b-busi">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599" y="4476751"/>
            <a:ext cx="855956"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2" descr="b-dest">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369" y="3346451"/>
            <a:ext cx="828186" cy="103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3" descr="b-gov">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369" y="2291502"/>
            <a:ext cx="828186" cy="103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4" descr="b-ngo">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5209" y="6631617"/>
            <a:ext cx="856347" cy="88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5" descr="b-trav">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1340" y="7552732"/>
            <a:ext cx="890215" cy="102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Rectangle 1"/>
          <p:cNvSpPr>
            <a:spLocks noChangeArrowheads="1"/>
          </p:cNvSpPr>
          <p:nvPr/>
        </p:nvSpPr>
        <p:spPr bwMode="auto">
          <a:xfrm>
            <a:off x="3296791" y="5881788"/>
            <a:ext cx="297830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de-DE" dirty="0"/>
          </a:p>
          <a:p>
            <a:pPr algn="ctr"/>
            <a:r>
              <a:rPr lang="de-DE" b="1" dirty="0"/>
              <a:t>These elements form the building blocks of </a:t>
            </a:r>
            <a:r>
              <a:rPr lang="de-DE" b="1" dirty="0" smtClean="0"/>
              <a:t>the </a:t>
            </a:r>
            <a:r>
              <a:rPr lang="de-DE" b="1" dirty="0" smtClean="0">
                <a:hlinkClick r:id="rId21"/>
              </a:rPr>
              <a:t>DestiNet </a:t>
            </a:r>
            <a:r>
              <a:rPr lang="en-GB" b="1" dirty="0" smtClean="0">
                <a:hlinkClick r:id="rId21"/>
              </a:rPr>
              <a:t>Tourism </a:t>
            </a:r>
            <a:r>
              <a:rPr lang="en-GB" b="1" dirty="0">
                <a:hlinkClick r:id="rId21"/>
              </a:rPr>
              <a:t>Knowledge &amp; Innovation Community </a:t>
            </a:r>
            <a:r>
              <a:rPr lang="de-DE" b="1" dirty="0" smtClean="0">
                <a:hlinkClick r:id="rId21"/>
              </a:rPr>
              <a:t>Toolkit </a:t>
            </a:r>
            <a:endParaRPr lang="de-DE" b="1" dirty="0"/>
          </a:p>
        </p:txBody>
      </p:sp>
      <p:sp>
        <p:nvSpPr>
          <p:cNvPr id="36880" name="Rectangle 16"/>
          <p:cNvSpPr>
            <a:spLocks noChangeArrowheads="1"/>
          </p:cNvSpPr>
          <p:nvPr/>
        </p:nvSpPr>
        <p:spPr bwMode="auto">
          <a:xfrm>
            <a:off x="1485631" y="6310883"/>
            <a:ext cx="178950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de-DE" dirty="0"/>
              <a:t> </a:t>
            </a:r>
            <a:r>
              <a:rPr lang="de-DE" b="1" dirty="0" smtClean="0"/>
              <a:t>Tourism </a:t>
            </a:r>
            <a:r>
              <a:rPr lang="de-DE" b="1" dirty="0"/>
              <a:t>stakeholders</a:t>
            </a:r>
            <a:endParaRPr lang="de-DE" sz="2000" b="1" dirty="0"/>
          </a:p>
        </p:txBody>
      </p:sp>
      <p:sp>
        <p:nvSpPr>
          <p:cNvPr id="36881" name="Rectangle 17"/>
          <p:cNvSpPr>
            <a:spLocks noChangeArrowheads="1"/>
          </p:cNvSpPr>
          <p:nvPr/>
        </p:nvSpPr>
        <p:spPr bwMode="auto">
          <a:xfrm>
            <a:off x="4869079" y="4172471"/>
            <a:ext cx="1469868"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de-DE" b="1" dirty="0"/>
              <a:t>Information and knowledge </a:t>
            </a:r>
          </a:p>
          <a:p>
            <a:pPr algn="ctr"/>
            <a:endParaRPr lang="de-DE" sz="2000" dirty="0"/>
          </a:p>
        </p:txBody>
      </p:sp>
      <p:pic>
        <p:nvPicPr>
          <p:cNvPr id="36882" name="Picture 19"/>
          <p:cNvPicPr>
            <a:picLocks noChangeAspect="1" noChangeArrowheads="1"/>
          </p:cNvPicPr>
          <p:nvPr/>
        </p:nvPicPr>
        <p:blipFill rotWithShape="1">
          <a:blip r:embed="rId22">
            <a:extLst>
              <a:ext uri="{28A0092B-C50C-407E-A947-70E740481C1C}">
                <a14:useLocalDpi xmlns:a14="http://schemas.microsoft.com/office/drawing/2010/main" val="0"/>
              </a:ext>
            </a:extLst>
          </a:blip>
          <a:srcRect l="25277" t="39738" r="23549" b="4240"/>
          <a:stretch/>
        </p:blipFill>
        <p:spPr bwMode="auto">
          <a:xfrm>
            <a:off x="1763820" y="4788024"/>
            <a:ext cx="1233132" cy="151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20"/>
          <p:cNvPicPr>
            <a:picLocks noChangeAspect="1" noChangeArrowheads="1"/>
          </p:cNvPicPr>
          <p:nvPr/>
        </p:nvPicPr>
        <p:blipFill>
          <a:blip r:embed="rId23">
            <a:extLst>
              <a:ext uri="{28A0092B-C50C-407E-A947-70E740481C1C}">
                <a14:useLocalDpi xmlns:a14="http://schemas.microsoft.com/office/drawing/2010/main" val="0"/>
              </a:ext>
            </a:extLst>
          </a:blip>
          <a:srcRect t="5431" b="58531"/>
          <a:stretch>
            <a:fillRect/>
          </a:stretch>
        </p:blipFill>
        <p:spPr bwMode="auto">
          <a:xfrm>
            <a:off x="3182342" y="3885138"/>
            <a:ext cx="1673403" cy="13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4" name="Title 1"/>
          <p:cNvSpPr>
            <a:spLocks noGrp="1"/>
          </p:cNvSpPr>
          <p:nvPr>
            <p:ph type="title"/>
          </p:nvPr>
        </p:nvSpPr>
        <p:spPr>
          <a:xfrm>
            <a:off x="430839" y="1311276"/>
            <a:ext cx="6122886" cy="720081"/>
          </a:xfrm>
        </p:spPr>
        <p:txBody>
          <a:bodyPr/>
          <a:lstStyle/>
          <a:p>
            <a:pPr algn="just"/>
            <a:r>
              <a:rPr lang="de-DE" sz="1200" b="0" dirty="0" smtClean="0">
                <a:cs typeface="Arial" pitchFamily="34" charset="0"/>
              </a:rPr>
              <a:t>To model your own Destination or Topic </a:t>
            </a:r>
            <a:r>
              <a:rPr lang="en-GB" sz="1200" b="0" dirty="0" smtClean="0"/>
              <a:t>Knowledge </a:t>
            </a:r>
            <a:r>
              <a:rPr lang="en-GB" sz="1200" b="0" dirty="0"/>
              <a:t>&amp; Innovation Community </a:t>
            </a:r>
            <a:r>
              <a:rPr lang="de-DE" sz="1200" b="0" dirty="0" smtClean="0">
                <a:cs typeface="Arial" pitchFamily="34" charset="0"/>
              </a:rPr>
              <a:t>a </a:t>
            </a:r>
            <a:r>
              <a:rPr lang="en-GB" sz="1200" dirty="0"/>
              <a:t>Tourism Knowledge &amp; Innovation Community </a:t>
            </a:r>
            <a:r>
              <a:rPr lang="de-DE" sz="1200" b="0" dirty="0" smtClean="0">
                <a:cs typeface="Arial" pitchFamily="34" charset="0"/>
              </a:rPr>
              <a:t>Online Toolkit has been developed for initiators and coordination bodies to follow these five steps and quickly establish online knowledge networking structures and processes</a:t>
            </a:r>
            <a:r>
              <a:rPr lang="de-DE" sz="1400" b="0" dirty="0" smtClean="0">
                <a:cs typeface="Arial" pitchFamily="34" charset="0"/>
              </a:rPr>
              <a:t>.  </a:t>
            </a:r>
            <a:endParaRPr lang="en-GB" sz="1400" b="0" dirty="0" smtClean="0"/>
          </a:p>
        </p:txBody>
      </p:sp>
      <p:sp>
        <p:nvSpPr>
          <p:cNvPr id="21" name="Title 1"/>
          <p:cNvSpPr txBox="1">
            <a:spLocks/>
          </p:cNvSpPr>
          <p:nvPr/>
        </p:nvSpPr>
        <p:spPr bwMode="auto">
          <a:xfrm>
            <a:off x="433387" y="179512"/>
            <a:ext cx="6172200" cy="71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3200" b="1" dirty="0">
                <a:latin typeface="Calibri" pitchFamily="34" charset="0"/>
              </a:rPr>
              <a:t> </a:t>
            </a:r>
            <a:endParaRPr lang="en-GB" sz="3200" b="1" dirty="0" smtClean="0">
              <a:latin typeface="Calibri" pitchFamily="34" charset="0"/>
            </a:endParaRPr>
          </a:p>
          <a:p>
            <a:pPr algn="ctr"/>
            <a:r>
              <a:rPr lang="en-GB" sz="2400" b="1" dirty="0" smtClean="0">
                <a:latin typeface="Calibri" pitchFamily="34" charset="0"/>
              </a:rPr>
              <a:t>The </a:t>
            </a:r>
            <a:r>
              <a:rPr lang="en-GB" sz="2400" b="1" dirty="0">
                <a:latin typeface="Calibri" pitchFamily="34" charset="0"/>
              </a:rPr>
              <a:t>Tourism Knowledge </a:t>
            </a:r>
            <a:endParaRPr lang="en-GB" sz="2400" b="1" dirty="0" smtClean="0">
              <a:latin typeface="Calibri" pitchFamily="34" charset="0"/>
            </a:endParaRPr>
          </a:p>
          <a:p>
            <a:pPr algn="ctr"/>
            <a:r>
              <a:rPr lang="en-GB" sz="2400" b="1" dirty="0" smtClean="0">
                <a:latin typeface="Calibri" pitchFamily="34" charset="0"/>
              </a:rPr>
              <a:t>&amp; </a:t>
            </a:r>
            <a:r>
              <a:rPr lang="en-GB" sz="2400" b="1" dirty="0">
                <a:latin typeface="Calibri" pitchFamily="34" charset="0"/>
              </a:rPr>
              <a:t>Innovation Community </a:t>
            </a:r>
            <a:r>
              <a:rPr lang="en-GB" sz="2400" b="1" dirty="0" smtClean="0">
                <a:latin typeface="Calibri" pitchFamily="34" charset="0"/>
              </a:rPr>
              <a:t>Toolkit</a:t>
            </a:r>
          </a:p>
          <a:p>
            <a:r>
              <a:rPr lang="en-GB" sz="2400" dirty="0" smtClean="0">
                <a:latin typeface="Calibri" pitchFamily="34" charset="0"/>
              </a:rPr>
              <a:t>  </a:t>
            </a:r>
            <a:endParaRPr lang="en-GB" sz="2400" dirty="0">
              <a:latin typeface="Calibri" pitchFamily="34" charset="0"/>
            </a:endParaRPr>
          </a:p>
        </p:txBody>
      </p:sp>
      <p:sp>
        <p:nvSpPr>
          <p:cNvPr id="2" name="Right Brace 1"/>
          <p:cNvSpPr/>
          <p:nvPr/>
        </p:nvSpPr>
        <p:spPr>
          <a:xfrm>
            <a:off x="1301554" y="2806910"/>
            <a:ext cx="511755" cy="54374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Right Brace 22"/>
          <p:cNvSpPr/>
          <p:nvPr/>
        </p:nvSpPr>
        <p:spPr>
          <a:xfrm rot="5400000">
            <a:off x="3578024" y="1144165"/>
            <a:ext cx="715736" cy="46107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Rectangle 23"/>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26</a:t>
            </a:fld>
            <a:endParaRPr lang="de-DE"/>
          </a:p>
        </p:txBody>
      </p:sp>
      <p:pic>
        <p:nvPicPr>
          <p:cNvPr id="27" name="Picture 26">
            <a:hlinkClick r:id="rId21"/>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6619" y="251885"/>
            <a:ext cx="724938" cy="719716"/>
          </a:xfrm>
          <a:prstGeom prst="rect">
            <a:avLst/>
          </a:prstGeom>
        </p:spPr>
      </p:pic>
      <p:sp>
        <p:nvSpPr>
          <p:cNvPr id="28"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29" name="TextBox 28"/>
          <p:cNvSpPr txBox="1"/>
          <p:nvPr/>
        </p:nvSpPr>
        <p:spPr>
          <a:xfrm>
            <a:off x="4004902" y="2896740"/>
            <a:ext cx="864177" cy="194925"/>
          </a:xfrm>
          <a:prstGeom prst="rect">
            <a:avLst/>
          </a:prstGeom>
          <a:solidFill>
            <a:schemeClr val="bg1"/>
          </a:solidFill>
        </p:spPr>
        <p:txBody>
          <a:bodyPr wrap="square" rtlCol="0">
            <a:spAutoFit/>
          </a:bodyPr>
          <a:lstStyle/>
          <a:p>
            <a:pPr>
              <a:lnSpc>
                <a:spcPts val="800"/>
              </a:lnSpc>
            </a:pPr>
            <a:r>
              <a:rPr lang="en-GB" sz="800" b="1" dirty="0" smtClean="0"/>
              <a:t>Best Practice</a:t>
            </a:r>
            <a:endParaRPr lang="en-GB" sz="800" b="1" dirty="0"/>
          </a:p>
        </p:txBody>
      </p:sp>
      <p:pic>
        <p:nvPicPr>
          <p:cNvPr id="30" name="Picture 29">
            <a:hlinkClick r:id="rId21"/>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93276" y="7665568"/>
            <a:ext cx="724938" cy="71971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2" descr="b-a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634" y="2656396"/>
            <a:ext cx="866477" cy="120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3" descr="b-bu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766" y="2660630"/>
            <a:ext cx="820639" cy="119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4" descr="b-d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896" y="2661729"/>
            <a:ext cx="881931" cy="120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45" descr="b-g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14" y="2660630"/>
            <a:ext cx="827608" cy="120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6" descr="b-n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004" y="2689029"/>
            <a:ext cx="864096" cy="120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47" descr="b-tra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551" y="2689029"/>
            <a:ext cx="915410"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48" descr="b-wh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960" y="6587066"/>
            <a:ext cx="864000" cy="12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49" descr="b-mark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5772" y="6614584"/>
            <a:ext cx="911654" cy="12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50" descr="b-ob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9240" y="6637868"/>
            <a:ext cx="864096"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51" descr="b-prac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0131" y="6589116"/>
            <a:ext cx="940481" cy="117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52" descr="b-pub-too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5170" y="6659034"/>
            <a:ext cx="932259" cy="147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53" descr="b-t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49004" y="6637868"/>
            <a:ext cx="799876"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flipH="1">
            <a:off x="3207526" y="3851920"/>
            <a:ext cx="585211" cy="127770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018235" y="5164667"/>
            <a:ext cx="458390" cy="14943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476627" y="3851920"/>
            <a:ext cx="1104502" cy="131274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3476627" y="3851920"/>
            <a:ext cx="1875234" cy="131274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3476625" y="5164667"/>
            <a:ext cx="1410891" cy="14943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3476625" y="5164667"/>
            <a:ext cx="2382441" cy="14943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3476626" y="5164668"/>
            <a:ext cx="632222" cy="148801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586464" y="3860779"/>
            <a:ext cx="1890161" cy="13038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348880" y="3851920"/>
            <a:ext cx="1127745" cy="131274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998935" y="5175251"/>
            <a:ext cx="2477690" cy="148378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981052" y="5175252"/>
            <a:ext cx="1495573" cy="14837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018235" y="3851920"/>
            <a:ext cx="458391" cy="12909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18464" name="Picture 3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9651"/>
          <a:stretch/>
        </p:blipFill>
        <p:spPr bwMode="auto">
          <a:xfrm>
            <a:off x="2144199" y="4315923"/>
            <a:ext cx="2569603" cy="165384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133" name="Textfeld 13"/>
          <p:cNvSpPr txBox="1">
            <a:spLocks noChangeArrowheads="1"/>
          </p:cNvSpPr>
          <p:nvPr/>
        </p:nvSpPr>
        <p:spPr bwMode="auto">
          <a:xfrm>
            <a:off x="950128" y="158961"/>
            <a:ext cx="58328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2400" b="1" dirty="0" smtClean="0">
                <a:latin typeface="+mj-lt"/>
                <a:cs typeface="Arial" pitchFamily="34" charset="0"/>
              </a:rPr>
              <a:t>The </a:t>
            </a:r>
            <a:r>
              <a:rPr lang="en-GB" sz="2400" b="1" dirty="0">
                <a:latin typeface="+mj-lt"/>
                <a:cs typeface="Arial" pitchFamily="34" charset="0"/>
              </a:rPr>
              <a:t>Tourism Knowledge &amp; Innovation Community</a:t>
            </a:r>
            <a:r>
              <a:rPr lang="de-DE" sz="2400" b="1" dirty="0">
                <a:latin typeface="+mj-lt"/>
                <a:cs typeface="Arial" pitchFamily="34" charset="0"/>
              </a:rPr>
              <a:t> </a:t>
            </a:r>
            <a:r>
              <a:rPr lang="de-DE" sz="2400" b="1" dirty="0" smtClean="0">
                <a:latin typeface="+mj-lt"/>
                <a:cs typeface="Arial" pitchFamily="34" charset="0"/>
              </a:rPr>
              <a:t>Development Toolkit on the </a:t>
            </a:r>
          </a:p>
          <a:p>
            <a:pPr algn="ctr" eaLnBrk="1" hangingPunct="1"/>
            <a:r>
              <a:rPr lang="de-DE" sz="2400" b="1" dirty="0" smtClean="0">
                <a:latin typeface="+mj-lt"/>
                <a:cs typeface="Arial" pitchFamily="34" charset="0"/>
              </a:rPr>
              <a:t>DestiNet Sustainable Tourism Portal </a:t>
            </a:r>
            <a:endParaRPr lang="de-DE" sz="2400" b="1" dirty="0">
              <a:latin typeface="+mj-lt"/>
              <a:cs typeface="Arial" pitchFamily="34" charset="0"/>
            </a:endParaRPr>
          </a:p>
        </p:txBody>
      </p:sp>
      <p:sp>
        <p:nvSpPr>
          <p:cNvPr id="46" name="Title 1"/>
          <p:cNvSpPr>
            <a:spLocks noGrp="1"/>
          </p:cNvSpPr>
          <p:nvPr>
            <p:ph type="title"/>
          </p:nvPr>
        </p:nvSpPr>
        <p:spPr>
          <a:xfrm>
            <a:off x="508015" y="1770819"/>
            <a:ext cx="5652145" cy="720081"/>
          </a:xfrm>
        </p:spPr>
        <p:txBody>
          <a:bodyPr/>
          <a:lstStyle/>
          <a:p>
            <a:pPr algn="just">
              <a:lnSpc>
                <a:spcPts val="1500"/>
              </a:lnSpc>
            </a:pPr>
            <a:r>
              <a:rPr lang="de-DE" sz="1200" b="0" dirty="0" smtClean="0">
                <a:cs typeface="Arial" pitchFamily="34" charset="0"/>
              </a:rPr>
              <a:t>The </a:t>
            </a:r>
            <a:r>
              <a:rPr lang="de-DE" sz="1200" i="1" dirty="0" smtClean="0">
                <a:cs typeface="Arial" pitchFamily="34" charset="0"/>
              </a:rPr>
              <a:t>DestiNet Portal for Sustainable &amp; Responsible Tourism </a:t>
            </a:r>
            <a:r>
              <a:rPr lang="de-DE" sz="1200" b="0" dirty="0" smtClean="0">
                <a:cs typeface="Arial" pitchFamily="34" charset="0"/>
              </a:rPr>
              <a:t>has been designed as an online tool to set up  To</a:t>
            </a:r>
            <a:r>
              <a:rPr lang="en-GB" sz="1200" dirty="0" err="1" smtClean="0">
                <a:latin typeface="Calibri" pitchFamily="34" charset="0"/>
              </a:rPr>
              <a:t>urism</a:t>
            </a:r>
            <a:r>
              <a:rPr lang="en-GB" sz="1200" dirty="0" smtClean="0">
                <a:latin typeface="Calibri" pitchFamily="34" charset="0"/>
              </a:rPr>
              <a:t> </a:t>
            </a:r>
            <a:r>
              <a:rPr lang="en-GB" sz="1200" dirty="0">
                <a:latin typeface="Calibri" pitchFamily="34" charset="0"/>
              </a:rPr>
              <a:t>Knowledge &amp; Innovation </a:t>
            </a:r>
            <a:r>
              <a:rPr lang="en-GB" sz="1200" dirty="0" smtClean="0">
                <a:latin typeface="Calibri" pitchFamily="34" charset="0"/>
              </a:rPr>
              <a:t>Communities.</a:t>
            </a:r>
            <a:r>
              <a:rPr lang="de-DE" sz="1200" b="0" dirty="0" smtClean="0">
                <a:cs typeface="Arial" pitchFamily="34" charset="0"/>
              </a:rPr>
              <a:t>  DestiNet is structured as a toolkit for professional use by initiators and coordination bodies to quickly establish online knowledge networking structures and processes</a:t>
            </a:r>
            <a:r>
              <a:rPr lang="de-DE" sz="1400" b="0" dirty="0" smtClean="0">
                <a:cs typeface="Arial" pitchFamily="34" charset="0"/>
              </a:rPr>
              <a:t>.  </a:t>
            </a:r>
            <a:endParaRPr lang="en-GB" sz="1400" b="0" dirty="0" smtClean="0"/>
          </a:p>
        </p:txBody>
      </p:sp>
      <p:sp>
        <p:nvSpPr>
          <p:cNvPr id="29" name="Rectangle 28"/>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27</a:t>
            </a:fld>
            <a:endParaRPr lang="de-DE"/>
          </a:p>
        </p:txBody>
      </p:sp>
      <p:sp>
        <p:nvSpPr>
          <p:cNvPr id="34"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35" name="Picture 34">
            <a:hlinkClick r:id="rId15"/>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3592" y="5129623"/>
            <a:ext cx="526288" cy="522497"/>
          </a:xfrm>
          <a:prstGeom prst="rect">
            <a:avLst/>
          </a:prstGeom>
        </p:spPr>
      </p:pic>
      <p:sp>
        <p:nvSpPr>
          <p:cNvPr id="36" name="TextBox 35"/>
          <p:cNvSpPr txBox="1"/>
          <p:nvPr/>
        </p:nvSpPr>
        <p:spPr>
          <a:xfrm>
            <a:off x="3491891" y="7620456"/>
            <a:ext cx="1089237" cy="199927"/>
          </a:xfrm>
          <a:prstGeom prst="rect">
            <a:avLst/>
          </a:prstGeom>
          <a:solidFill>
            <a:schemeClr val="bg1"/>
          </a:solidFill>
        </p:spPr>
        <p:txBody>
          <a:bodyPr wrap="square" rtlCol="0">
            <a:spAutoFit/>
          </a:bodyPr>
          <a:lstStyle/>
          <a:p>
            <a:pPr>
              <a:lnSpc>
                <a:spcPts val="800"/>
              </a:lnSpc>
            </a:pPr>
            <a:r>
              <a:rPr lang="en-GB" sz="1050" b="1" dirty="0" smtClean="0"/>
              <a:t>Best Practice</a:t>
            </a:r>
            <a:endParaRPr lang="en-GB" sz="1050" b="1" dirty="0"/>
          </a:p>
        </p:txBody>
      </p:sp>
      <p:pic>
        <p:nvPicPr>
          <p:cNvPr id="37" name="Picture 36">
            <a:hlinkClick r:id="rId15"/>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6619" y="251885"/>
            <a:ext cx="724938" cy="719716"/>
          </a:xfrm>
          <a:prstGeom prst="rect">
            <a:avLst/>
          </a:prstGeom>
        </p:spPr>
      </p:pic>
    </p:spTree>
    <p:extLst>
      <p:ext uri="{BB962C8B-B14F-4D97-AF65-F5344CB8AC3E}">
        <p14:creationId xmlns:p14="http://schemas.microsoft.com/office/powerpoint/2010/main" val="2747669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38"/>
            <a:ext cx="6858000" cy="9138306"/>
          </a:xfrm>
          <a:prstGeom prst="rect">
            <a:avLst/>
          </a:prstGeom>
        </p:spPr>
      </p:pic>
      <p:sp>
        <p:nvSpPr>
          <p:cNvPr id="44035" name="Title 1"/>
          <p:cNvSpPr>
            <a:spLocks noGrp="1"/>
          </p:cNvSpPr>
          <p:nvPr>
            <p:ph type="title"/>
          </p:nvPr>
        </p:nvSpPr>
        <p:spPr/>
        <p:txBody>
          <a:bodyPr/>
          <a:lstStyle/>
          <a:p>
            <a:r>
              <a:rPr lang="en-GB" sz="3200" dirty="0" smtClean="0">
                <a:solidFill>
                  <a:srgbClr val="FFC000"/>
                </a:solidFill>
              </a:rPr>
              <a:t>PART II – Practice </a:t>
            </a:r>
          </a:p>
        </p:txBody>
      </p:sp>
      <p:sp>
        <p:nvSpPr>
          <p:cNvPr id="44036" name="Content Placeholder 2"/>
          <p:cNvSpPr>
            <a:spLocks noGrp="1"/>
          </p:cNvSpPr>
          <p:nvPr>
            <p:ph idx="1"/>
          </p:nvPr>
        </p:nvSpPr>
        <p:spPr>
          <a:xfrm>
            <a:off x="548680" y="2123728"/>
            <a:ext cx="5616624" cy="6044491"/>
          </a:xfrm>
        </p:spPr>
        <p:txBody>
          <a:bodyPr/>
          <a:lstStyle/>
          <a:p>
            <a:pPr marL="0" indent="0">
              <a:lnSpc>
                <a:spcPts val="1680"/>
              </a:lnSpc>
              <a:buFont typeface="Arial" pitchFamily="34" charset="0"/>
              <a:buNone/>
            </a:pPr>
            <a:r>
              <a:rPr lang="en-GB" sz="1400" b="1" dirty="0" smtClean="0">
                <a:solidFill>
                  <a:srgbClr val="FFFF00"/>
                </a:solidFill>
              </a:rPr>
              <a:t>This section shows you how to build Topic and  Destination Knowledge &amp; Innovation Networks  using the </a:t>
            </a:r>
            <a:r>
              <a:rPr lang="en-GB" sz="1400" b="1" dirty="0" err="1" smtClean="0">
                <a:solidFill>
                  <a:srgbClr val="FFFF00"/>
                </a:solidFill>
              </a:rPr>
              <a:t>DestiNet</a:t>
            </a:r>
            <a:r>
              <a:rPr lang="en-GB" sz="1400" b="1" dirty="0" smtClean="0">
                <a:solidFill>
                  <a:srgbClr val="FFFF00"/>
                </a:solidFill>
              </a:rPr>
              <a:t> Portal, which has been specifically designed to  manage, map, market and monitor </a:t>
            </a:r>
            <a:r>
              <a:rPr lang="en-GB" sz="1400" b="1" dirty="0">
                <a:solidFill>
                  <a:srgbClr val="FFFF00"/>
                </a:solidFill>
              </a:rPr>
              <a:t>Tourism Knowledge &amp; Innovation </a:t>
            </a:r>
            <a:r>
              <a:rPr lang="en-GB" sz="1400" b="1" dirty="0" smtClean="0">
                <a:solidFill>
                  <a:srgbClr val="FFFF00"/>
                </a:solidFill>
              </a:rPr>
              <a:t>Communities.</a:t>
            </a:r>
            <a:endParaRPr lang="en-GB" sz="1400" b="1" dirty="0">
              <a:solidFill>
                <a:srgbClr val="FFFF00"/>
              </a:solidFill>
            </a:endParaRPr>
          </a:p>
        </p:txBody>
      </p:sp>
      <p:pic>
        <p:nvPicPr>
          <p:cNvPr id="2" name="Picture 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016" y="3203848"/>
            <a:ext cx="5077968" cy="5041392"/>
          </a:xfrm>
          <a:prstGeom prst="rect">
            <a:avLst/>
          </a:prstGeom>
        </p:spPr>
      </p:pic>
      <p:sp>
        <p:nvSpPr>
          <p:cNvPr id="5" name="Slide Number Placeholder 4"/>
          <p:cNvSpPr>
            <a:spLocks noGrp="1"/>
          </p:cNvSpPr>
          <p:nvPr>
            <p:ph type="sldNum" sz="quarter" idx="12"/>
          </p:nvPr>
        </p:nvSpPr>
        <p:spPr/>
        <p:txBody>
          <a:bodyPr/>
          <a:lstStyle/>
          <a:p>
            <a:pPr>
              <a:defRPr/>
            </a:pPr>
            <a:fld id="{23E73079-3305-4BEC-8A82-ABFC85BE8A1F}" type="slidenum">
              <a:rPr lang="de-DE" smtClean="0"/>
              <a:pPr>
                <a:defRPr/>
              </a:pPr>
              <a:t>28</a:t>
            </a:fld>
            <a:endParaRPr lang="de-DE"/>
          </a:p>
        </p:txBody>
      </p:sp>
      <p:sp>
        <p:nvSpPr>
          <p:cNvPr id="8" name="Rectangle 7"/>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3" name="Picture 48" descr="b-wh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22" y="6582474"/>
            <a:ext cx="944797" cy="123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49" descr="b-marke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584" y="6612312"/>
            <a:ext cx="918096" cy="12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50" descr="b-ob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7549" y="6623955"/>
            <a:ext cx="864096"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51" descr="b-prac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6617756"/>
            <a:ext cx="864097" cy="117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52" descr="b-pub-tool">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2652" y="6623955"/>
            <a:ext cx="932259" cy="147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53" descr="b-top">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64520" y="6617756"/>
            <a:ext cx="818132"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3" name="Textfeld 13"/>
          <p:cNvSpPr txBox="1">
            <a:spLocks noChangeArrowheads="1"/>
          </p:cNvSpPr>
          <p:nvPr/>
        </p:nvSpPr>
        <p:spPr bwMode="auto">
          <a:xfrm>
            <a:off x="939621" y="147923"/>
            <a:ext cx="5192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2400" b="1" dirty="0" smtClean="0">
                <a:latin typeface="+mj-lt"/>
                <a:cs typeface="Arial" pitchFamily="34" charset="0"/>
              </a:rPr>
              <a:t>  Using the </a:t>
            </a:r>
            <a:r>
              <a:rPr lang="en-GB" sz="2400" b="1" dirty="0" smtClean="0">
                <a:latin typeface="+mj-lt"/>
                <a:cs typeface="Arial" pitchFamily="34" charset="0"/>
              </a:rPr>
              <a:t>Tourism </a:t>
            </a:r>
            <a:r>
              <a:rPr lang="en-GB" sz="2400" b="1" dirty="0">
                <a:latin typeface="+mj-lt"/>
                <a:cs typeface="Arial" pitchFamily="34" charset="0"/>
              </a:rPr>
              <a:t>Knowledge &amp; Innovation </a:t>
            </a:r>
            <a:r>
              <a:rPr lang="en-GB" sz="2400" b="1" dirty="0" smtClean="0">
                <a:latin typeface="+mj-lt"/>
                <a:cs typeface="Arial" pitchFamily="34" charset="0"/>
              </a:rPr>
              <a:t>Community </a:t>
            </a:r>
            <a:r>
              <a:rPr lang="de-DE" sz="2400" b="1" dirty="0" smtClean="0">
                <a:latin typeface="+mj-lt"/>
                <a:cs typeface="Arial" pitchFamily="34" charset="0"/>
              </a:rPr>
              <a:t>Toolkit</a:t>
            </a:r>
            <a:endParaRPr lang="de-DE" sz="2400" b="1" dirty="0">
              <a:latin typeface="+mj-lt"/>
              <a:cs typeface="Arial" pitchFamily="34" charset="0"/>
            </a:endParaRPr>
          </a:p>
        </p:txBody>
      </p:sp>
      <p:sp>
        <p:nvSpPr>
          <p:cNvPr id="46" name="Title 1"/>
          <p:cNvSpPr>
            <a:spLocks noGrp="1"/>
          </p:cNvSpPr>
          <p:nvPr>
            <p:ph type="title"/>
          </p:nvPr>
        </p:nvSpPr>
        <p:spPr>
          <a:xfrm>
            <a:off x="548679" y="1619672"/>
            <a:ext cx="5582966" cy="720081"/>
          </a:xfrm>
        </p:spPr>
        <p:txBody>
          <a:bodyPr/>
          <a:lstStyle/>
          <a:p>
            <a:pPr algn="just">
              <a:lnSpc>
                <a:spcPts val="1500"/>
              </a:lnSpc>
            </a:pPr>
            <a:r>
              <a:rPr lang="de-DE" sz="1200" b="0" dirty="0">
                <a:cs typeface="Arial" pitchFamily="34" charset="0"/>
              </a:rPr>
              <a:t>The DestiNet </a:t>
            </a:r>
            <a:r>
              <a:rPr lang="en-GB" sz="1200" b="0" dirty="0">
                <a:latin typeface="Calibri" pitchFamily="34" charset="0"/>
              </a:rPr>
              <a:t>Tourism </a:t>
            </a:r>
            <a:r>
              <a:rPr lang="en-GB" sz="1200" b="0" dirty="0" smtClean="0">
                <a:latin typeface="Calibri" pitchFamily="34" charset="0"/>
              </a:rPr>
              <a:t>KIC </a:t>
            </a:r>
            <a:r>
              <a:rPr lang="de-DE" sz="1200" b="0" dirty="0" smtClean="0">
                <a:cs typeface="Arial" pitchFamily="34" charset="0"/>
              </a:rPr>
              <a:t>Toolkit </a:t>
            </a:r>
            <a:r>
              <a:rPr lang="de-DE" sz="1200" b="0" dirty="0">
                <a:cs typeface="Arial" pitchFamily="34" charset="0"/>
              </a:rPr>
              <a:t>has been developed for professional use by initiators and coordination bodies to quickly establish online </a:t>
            </a:r>
            <a:r>
              <a:rPr lang="de-DE" sz="1200" b="0" dirty="0" smtClean="0">
                <a:cs typeface="Arial" pitchFamily="34" charset="0"/>
              </a:rPr>
              <a:t>tourism knowledge </a:t>
            </a:r>
            <a:r>
              <a:rPr lang="de-DE" sz="1200" b="0" dirty="0">
                <a:cs typeface="Arial" pitchFamily="34" charset="0"/>
              </a:rPr>
              <a:t>networking structures and </a:t>
            </a:r>
            <a:r>
              <a:rPr lang="de-DE" sz="1200" b="0" dirty="0" smtClean="0">
                <a:cs typeface="Arial" pitchFamily="34" charset="0"/>
              </a:rPr>
              <a:t>processes</a:t>
            </a:r>
            <a:r>
              <a:rPr lang="de-DE" sz="1400" b="0" dirty="0" smtClean="0">
                <a:cs typeface="Arial" pitchFamily="34" charset="0"/>
              </a:rPr>
              <a:t>. </a:t>
            </a:r>
            <a:r>
              <a:rPr lang="de-DE" sz="1200" b="0" dirty="0" smtClean="0">
                <a:cs typeface="Arial" pitchFamily="34" charset="0"/>
              </a:rPr>
              <a:t>This secton will take you though the basics of using the </a:t>
            </a:r>
            <a:r>
              <a:rPr lang="de-DE" sz="1200" b="0" dirty="0" smtClean="0">
                <a:solidFill>
                  <a:schemeClr val="tx2"/>
                </a:solidFill>
                <a:cs typeface="Arial" pitchFamily="34" charset="0"/>
              </a:rPr>
              <a:t>DestiNet Portal for Sustainable &amp; Responsible Tourism </a:t>
            </a:r>
            <a:r>
              <a:rPr lang="de-DE" sz="1200" b="0" dirty="0" smtClean="0">
                <a:cs typeface="Arial" pitchFamily="34" charset="0"/>
              </a:rPr>
              <a:t>as an </a:t>
            </a:r>
            <a:r>
              <a:rPr lang="de-DE" sz="1200" b="0" dirty="0" smtClean="0">
                <a:cs typeface="Arial" pitchFamily="34" charset="0"/>
                <a:hlinkClick r:id="rId14"/>
              </a:rPr>
              <a:t>online tool kit to set up  a Knowledge  &amp; Innovation Community.  </a:t>
            </a:r>
            <a:endParaRPr lang="en-GB" sz="1400" b="0" dirty="0" smtClean="0"/>
          </a:p>
        </p:txBody>
      </p:sp>
      <p:pic>
        <p:nvPicPr>
          <p:cNvPr id="2" name="Picture 1"/>
          <p:cNvPicPr>
            <a:picLocks noChangeAspect="1"/>
          </p:cNvPicPr>
          <p:nvPr/>
        </p:nvPicPr>
        <p:blipFill rotWithShape="1">
          <a:blip r:embed="rId15">
            <a:extLst>
              <a:ext uri="{28A0092B-C50C-407E-A947-70E740481C1C}">
                <a14:useLocalDpi xmlns:a14="http://schemas.microsoft.com/office/drawing/2010/main" val="0"/>
              </a:ext>
            </a:extLst>
          </a:blip>
          <a:srcRect l="20053" t="6743" r="21067" b="9400"/>
          <a:stretch/>
        </p:blipFill>
        <p:spPr>
          <a:xfrm>
            <a:off x="1054634" y="2483768"/>
            <a:ext cx="4720552" cy="3779865"/>
          </a:xfrm>
          <a:prstGeom prst="rect">
            <a:avLst/>
          </a:prstGeom>
        </p:spPr>
      </p:pic>
      <p:sp>
        <p:nvSpPr>
          <p:cNvPr id="11" name="Rectangle 10"/>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29</a:t>
            </a:fld>
            <a:endParaRPr lang="de-DE"/>
          </a:p>
        </p:txBody>
      </p:sp>
      <p:sp>
        <p:nvSpPr>
          <p:cNvPr id="16"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17" name="TextBox 16"/>
          <p:cNvSpPr txBox="1"/>
          <p:nvPr/>
        </p:nvSpPr>
        <p:spPr>
          <a:xfrm>
            <a:off x="3443420" y="7612864"/>
            <a:ext cx="871164" cy="415498"/>
          </a:xfrm>
          <a:prstGeom prst="rect">
            <a:avLst/>
          </a:prstGeom>
          <a:solidFill>
            <a:schemeClr val="bg1"/>
          </a:solidFill>
        </p:spPr>
        <p:txBody>
          <a:bodyPr wrap="square" rtlCol="0">
            <a:spAutoFit/>
          </a:bodyPr>
          <a:lstStyle/>
          <a:p>
            <a:pPr algn="ctr"/>
            <a:r>
              <a:rPr lang="en-GB" sz="1000" b="1" dirty="0" smtClean="0"/>
              <a:t>Best Practice</a:t>
            </a:r>
            <a:endParaRPr lang="en-GB" sz="1000" b="1" dirty="0"/>
          </a:p>
        </p:txBody>
      </p:sp>
      <p:pic>
        <p:nvPicPr>
          <p:cNvPr id="18" name="Picture 17">
            <a:hlinkClick r:id="rId14"/>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6619" y="251885"/>
            <a:ext cx="724938" cy="719716"/>
          </a:xfrm>
          <a:prstGeom prst="rect">
            <a:avLst/>
          </a:prstGeom>
        </p:spPr>
      </p:pic>
    </p:spTree>
    <p:extLst>
      <p:ext uri="{BB962C8B-B14F-4D97-AF65-F5344CB8AC3E}">
        <p14:creationId xmlns:p14="http://schemas.microsoft.com/office/powerpoint/2010/main" val="3151002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42900" y="366184"/>
            <a:ext cx="6172200" cy="821440"/>
          </a:xfrm>
        </p:spPr>
        <p:txBody>
          <a:bodyPr/>
          <a:lstStyle/>
          <a:p>
            <a:r>
              <a:rPr lang="en-GB" smtClean="0"/>
              <a:t>Contents</a:t>
            </a:r>
            <a:endParaRPr lang="en-GB" dirty="0" smtClean="0"/>
          </a:p>
        </p:txBody>
      </p:sp>
      <p:sp>
        <p:nvSpPr>
          <p:cNvPr id="3" name="Content Placeholder 2"/>
          <p:cNvSpPr>
            <a:spLocks noGrp="1"/>
          </p:cNvSpPr>
          <p:nvPr>
            <p:ph idx="1"/>
          </p:nvPr>
        </p:nvSpPr>
        <p:spPr>
          <a:xfrm>
            <a:off x="764704" y="1619672"/>
            <a:ext cx="5256584" cy="5184576"/>
          </a:xfrm>
        </p:spPr>
        <p:txBody>
          <a:bodyPr/>
          <a:lstStyle/>
          <a:p>
            <a:pPr marL="0" indent="0">
              <a:buFont typeface="Arial" charset="0"/>
              <a:buNone/>
              <a:defRPr/>
            </a:pPr>
            <a:r>
              <a:rPr lang="en-GB" sz="1600" b="1" dirty="0" smtClean="0">
                <a:hlinkClick r:id="rId2" action="ppaction://hlinksldjump"/>
              </a:rPr>
              <a:t>Executive Summary</a:t>
            </a:r>
            <a:r>
              <a:rPr lang="en-GB" sz="1600" b="1" dirty="0" smtClean="0"/>
              <a:t>   </a:t>
            </a:r>
            <a:r>
              <a:rPr lang="en-GB" sz="1200" dirty="0" smtClean="0"/>
              <a:t>……………………………………….………………………………...      4</a:t>
            </a:r>
            <a:endParaRPr lang="en-GB" sz="1200" dirty="0" smtClean="0">
              <a:hlinkClick r:id="rId3" action="ppaction://hlinksldjump"/>
            </a:endParaRPr>
          </a:p>
          <a:p>
            <a:pPr marL="0" indent="0">
              <a:buFont typeface="Arial" charset="0"/>
              <a:buNone/>
              <a:defRPr/>
            </a:pPr>
            <a:r>
              <a:rPr lang="en-GB" sz="1600" b="1" dirty="0" smtClean="0">
                <a:hlinkClick r:id="rId3" action="ppaction://hlinksldjump"/>
              </a:rPr>
              <a:t> PART I Theory</a:t>
            </a:r>
            <a:r>
              <a:rPr lang="en-GB" sz="1600" b="1" dirty="0" smtClean="0"/>
              <a:t>  </a:t>
            </a:r>
            <a:r>
              <a:rPr lang="en-GB" sz="1200" dirty="0" smtClean="0"/>
              <a:t>..............................................................................................</a:t>
            </a:r>
            <a:r>
              <a:rPr lang="en-GB" sz="1600" dirty="0" smtClean="0"/>
              <a:t> </a:t>
            </a:r>
            <a:r>
              <a:rPr lang="en-GB" sz="1200" dirty="0" smtClean="0"/>
              <a:t> 7</a:t>
            </a:r>
          </a:p>
          <a:p>
            <a:pPr marL="0" indent="0">
              <a:buFont typeface="Arial" charset="0"/>
              <a:buNone/>
              <a:defRPr/>
            </a:pPr>
            <a:r>
              <a:rPr lang="en-GB" sz="1200" dirty="0" smtClean="0"/>
              <a:t>1.   What are </a:t>
            </a:r>
            <a:r>
              <a:rPr lang="en-GB" sz="1200" dirty="0" smtClean="0">
                <a:solidFill>
                  <a:schemeClr val="bg2">
                    <a:lumMod val="10000"/>
                  </a:schemeClr>
                </a:solidFill>
              </a:rPr>
              <a:t>Tourism Knowledge and Innovation Communities?</a:t>
            </a:r>
            <a:r>
              <a:rPr lang="en-GB" sz="1200" dirty="0" smtClean="0"/>
              <a:t>  …………………..     8</a:t>
            </a:r>
          </a:p>
          <a:p>
            <a:pPr marL="0" indent="0">
              <a:buNone/>
              <a:defRPr/>
            </a:pPr>
            <a:r>
              <a:rPr lang="en-GB" sz="1200" dirty="0" smtClean="0"/>
              <a:t>2.   Building a </a:t>
            </a:r>
            <a:r>
              <a:rPr lang="en-GB" sz="1200" dirty="0" smtClean="0">
                <a:solidFill>
                  <a:schemeClr val="bg2">
                    <a:lumMod val="10000"/>
                  </a:schemeClr>
                </a:solidFill>
              </a:rPr>
              <a:t>Tourism Knowledge and Innovation Community </a:t>
            </a:r>
            <a:r>
              <a:rPr lang="en-GB" sz="1200" dirty="0" smtClean="0"/>
              <a:t> Model  .............  21</a:t>
            </a:r>
          </a:p>
          <a:p>
            <a:pPr marL="0" lvl="1" indent="0">
              <a:buFont typeface="Arial" charset="0"/>
              <a:buNone/>
              <a:defRPr/>
            </a:pPr>
            <a:endParaRPr lang="en-GB" sz="1200" dirty="0" smtClean="0"/>
          </a:p>
          <a:p>
            <a:pPr marL="0" lvl="1" indent="0">
              <a:buNone/>
              <a:defRPr/>
            </a:pPr>
            <a:r>
              <a:rPr lang="en-GB" sz="1600" b="1" dirty="0" smtClean="0">
                <a:hlinkClick r:id="rId4" action="ppaction://hlinksldjump"/>
              </a:rPr>
              <a:t>PART II  Practice</a:t>
            </a:r>
            <a:r>
              <a:rPr lang="en-GB" sz="1600" b="1" dirty="0" smtClean="0"/>
              <a:t>  </a:t>
            </a:r>
            <a:r>
              <a:rPr lang="en-GB" sz="1200" dirty="0" smtClean="0"/>
              <a:t>……………………………………………………………………………….....    28</a:t>
            </a:r>
          </a:p>
          <a:p>
            <a:pPr marL="228600" lvl="1" indent="-228600">
              <a:buAutoNum type="arabicPeriod"/>
              <a:defRPr/>
            </a:pPr>
            <a:r>
              <a:rPr lang="en-GB" sz="1200" dirty="0" smtClean="0"/>
              <a:t>Setting up a Topic  </a:t>
            </a:r>
            <a:r>
              <a:rPr lang="en-GB" sz="1200" dirty="0" smtClean="0">
                <a:solidFill>
                  <a:schemeClr val="bg2">
                    <a:lumMod val="10000"/>
                  </a:schemeClr>
                </a:solidFill>
              </a:rPr>
              <a:t>Knowledge and Innovation Community  ………………….….    30</a:t>
            </a:r>
          </a:p>
          <a:p>
            <a:pPr marL="228600" lvl="1" indent="-228600">
              <a:buAutoNum type="arabicPeriod"/>
              <a:defRPr/>
            </a:pPr>
            <a:r>
              <a:rPr lang="en-GB" sz="1200" dirty="0" smtClean="0">
                <a:solidFill>
                  <a:schemeClr val="bg2">
                    <a:lumMod val="10000"/>
                  </a:schemeClr>
                </a:solidFill>
              </a:rPr>
              <a:t>Setting up a Destination Knowledge and Innovation Community ………….….    35</a:t>
            </a:r>
          </a:p>
          <a:p>
            <a:pPr lvl="1">
              <a:buFont typeface="Wingdings" pitchFamily="2" charset="2"/>
              <a:buChar char="§"/>
            </a:pPr>
            <a:r>
              <a:rPr lang="en-GB" sz="1200" dirty="0" smtClean="0"/>
              <a:t>Stakeholder Mapping Tool ……………………………………………………….….    37</a:t>
            </a:r>
          </a:p>
          <a:p>
            <a:pPr lvl="1">
              <a:buFont typeface="Wingdings" pitchFamily="2" charset="2"/>
              <a:buChar char="§"/>
            </a:pPr>
            <a:r>
              <a:rPr lang="en-GB" sz="1200" dirty="0" smtClean="0"/>
              <a:t> Sustainable Tourism Topic Framework Tool …………………………….…..   39</a:t>
            </a:r>
          </a:p>
          <a:p>
            <a:pPr lvl="1">
              <a:buFont typeface="Wingdings" pitchFamily="2" charset="2"/>
              <a:buChar char="§"/>
            </a:pPr>
            <a:r>
              <a:rPr lang="en-GB" sz="1200" dirty="0" smtClean="0"/>
              <a:t>Resource Listing Tool ……………………………………………………………….….    40</a:t>
            </a:r>
          </a:p>
          <a:p>
            <a:pPr lvl="1">
              <a:buFont typeface="Wingdings" pitchFamily="2" charset="2"/>
              <a:buChar char="§"/>
            </a:pPr>
            <a:r>
              <a:rPr lang="en-GB" sz="1200" dirty="0" smtClean="0"/>
              <a:t>Good Practice Transfer Tool……………………………………………………….…    41</a:t>
            </a:r>
          </a:p>
          <a:p>
            <a:pPr lvl="1">
              <a:buFont typeface="Wingdings" pitchFamily="2" charset="2"/>
              <a:buChar char="§"/>
            </a:pPr>
            <a:r>
              <a:rPr lang="en-GB" sz="1200" dirty="0" smtClean="0"/>
              <a:t>Market Access Tool ………………………………………………………………….….    42</a:t>
            </a:r>
          </a:p>
          <a:p>
            <a:pPr lvl="1">
              <a:buFont typeface="Wingdings" pitchFamily="2" charset="2"/>
              <a:buChar char="§"/>
            </a:pPr>
            <a:r>
              <a:rPr lang="en-GB" sz="1200" dirty="0" smtClean="0"/>
              <a:t>Tourism Observatory Management Tool ……………………………………..    44</a:t>
            </a:r>
          </a:p>
          <a:p>
            <a:pPr lvl="1">
              <a:buFont typeface="Wingdings" pitchFamily="2" charset="2"/>
              <a:buChar char="§"/>
            </a:pPr>
            <a:r>
              <a:rPr lang="en-GB" sz="1200" dirty="0" smtClean="0"/>
              <a:t>Market Innovation Stimulation Tool  ……………………………………….....    45</a:t>
            </a:r>
          </a:p>
          <a:p>
            <a:pPr marL="228600" lvl="1" indent="-228600">
              <a:buAutoNum type="arabicPeriod"/>
              <a:defRPr/>
            </a:pPr>
            <a:endParaRPr lang="en-GB" sz="1200" dirty="0" smtClean="0">
              <a:solidFill>
                <a:schemeClr val="bg2">
                  <a:lumMod val="10000"/>
                </a:schemeClr>
              </a:solidFill>
            </a:endParaRPr>
          </a:p>
          <a:p>
            <a:pPr marL="0" lvl="1" indent="0">
              <a:buNone/>
              <a:defRPr/>
            </a:pPr>
            <a:r>
              <a:rPr lang="en-GB" sz="1600" b="1" dirty="0" smtClean="0">
                <a:hlinkClick r:id="rId5" action="ppaction://hlinksldjump"/>
              </a:rPr>
              <a:t>Part III Next Steps</a:t>
            </a:r>
            <a:endParaRPr lang="en-GB" sz="1600" b="1" dirty="0" smtClean="0"/>
          </a:p>
          <a:p>
            <a:pPr marL="342900" lvl="1" indent="-342900">
              <a:buFont typeface="+mj-lt"/>
              <a:buAutoNum type="arabicPeriod"/>
              <a:defRPr/>
            </a:pPr>
            <a:r>
              <a:rPr lang="en-GB" sz="1200" dirty="0" smtClean="0"/>
              <a:t>Costs  ……………………………………………………………………………………………………     50</a:t>
            </a:r>
          </a:p>
          <a:p>
            <a:pPr marL="342900" lvl="1" indent="-342900">
              <a:buFont typeface="+mj-lt"/>
              <a:buAutoNum type="arabicPeriod"/>
              <a:defRPr/>
            </a:pPr>
            <a:r>
              <a:rPr lang="en-GB" sz="1200" dirty="0" smtClean="0"/>
              <a:t>Conclusion ……………………………………………………………………………………………     51</a:t>
            </a:r>
          </a:p>
          <a:p>
            <a:pPr marL="342900" lvl="1" indent="-342900">
              <a:buFont typeface="+mj-lt"/>
              <a:buAutoNum type="arabicPeriod"/>
              <a:defRPr/>
            </a:pPr>
            <a:r>
              <a:rPr lang="en-GB" sz="1200" dirty="0" smtClean="0"/>
              <a:t>Check List ……………………………………………………………………………………………..     52</a:t>
            </a:r>
          </a:p>
          <a:p>
            <a:pPr marL="0" lvl="1" indent="0">
              <a:buNone/>
              <a:defRPr/>
            </a:pPr>
            <a:endParaRPr lang="en-GB" sz="1600" b="1" dirty="0" smtClean="0"/>
          </a:p>
          <a:p>
            <a:pPr marL="971550" lvl="1" indent="-514350">
              <a:buFont typeface="+mj-lt"/>
              <a:buAutoNum type="arabicPeriod"/>
              <a:defRPr/>
            </a:pPr>
            <a:endParaRPr lang="en-GB" sz="1600" dirty="0" smtClean="0"/>
          </a:p>
          <a:p>
            <a:pPr marL="971550" lvl="1" indent="-514350">
              <a:buFont typeface="+mj-lt"/>
              <a:buAutoNum type="arabicPeriod"/>
              <a:defRPr/>
            </a:pPr>
            <a:endParaRPr lang="en-GB" sz="1600" dirty="0" smtClean="0"/>
          </a:p>
          <a:p>
            <a:pPr marL="971550" lvl="1" indent="-514350">
              <a:buFont typeface="+mj-lt"/>
              <a:buAutoNum type="arabicPeriod"/>
              <a:defRPr/>
            </a:pPr>
            <a:endParaRPr lang="en-GB" sz="1600" dirty="0" smtClean="0"/>
          </a:p>
          <a:p>
            <a:pPr marL="971550" lvl="1" indent="-514350">
              <a:buFont typeface="+mj-lt"/>
              <a:buAutoNum type="arabicPeriod"/>
              <a:defRPr/>
            </a:pPr>
            <a:endParaRPr lang="en-GB" sz="1600" dirty="0" smtClean="0"/>
          </a:p>
          <a:p>
            <a:pPr marL="971550" lvl="1" indent="-514350">
              <a:buFont typeface="+mj-lt"/>
              <a:buAutoNum type="arabicPeriod"/>
              <a:defRPr/>
            </a:pPr>
            <a:endParaRPr lang="en-GB" sz="1600" dirty="0" smtClean="0"/>
          </a:p>
        </p:txBody>
      </p:sp>
      <p:sp>
        <p:nvSpPr>
          <p:cNvPr id="6" name="Rectangle 5"/>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p:cNvSpPr>
            <a:spLocks noGrp="1"/>
          </p:cNvSpPr>
          <p:nvPr>
            <p:ph type="sldNum" sz="quarter" idx="12"/>
          </p:nvPr>
        </p:nvSpPr>
        <p:spPr/>
        <p:txBody>
          <a:bodyPr/>
          <a:lstStyle/>
          <a:p>
            <a:pPr>
              <a:defRPr/>
            </a:pPr>
            <a:fld id="{23E73079-3305-4BEC-8A82-ABFC85BE8A1F}" type="slidenum">
              <a:rPr lang="de-DE" smtClean="0"/>
              <a:pPr>
                <a:defRPr/>
              </a:pPr>
              <a:t>3</a:t>
            </a:fld>
            <a:endParaRPr lang="de-DE"/>
          </a:p>
        </p:txBody>
      </p:sp>
      <p:sp>
        <p:nvSpPr>
          <p:cNvPr id="11" name="Footer Placeholder 3"/>
          <p:cNvSpPr>
            <a:spLocks noGrp="1"/>
          </p:cNvSpPr>
          <p:nvPr>
            <p:ph type="ftr" sz="quarter" idx="11"/>
          </p:nvPr>
        </p:nvSpPr>
        <p:spPr>
          <a:xfrm>
            <a:off x="1124744" y="8490471"/>
            <a:ext cx="4392488" cy="486833"/>
          </a:xfrm>
        </p:spPr>
        <p:txBody>
          <a:bodyPr/>
          <a:lstStyle/>
          <a:p>
            <a:pPr>
              <a:defRPr/>
            </a:pPr>
            <a:r>
              <a:rPr lang="en-GB" smtClean="0"/>
              <a:t>Tourism Knowledge &amp; Innovation Communities -  Handbook 2012</a:t>
            </a:r>
            <a:endParaRPr lang="de-DE" dirty="0"/>
          </a:p>
        </p:txBody>
      </p:sp>
      <p:pic>
        <p:nvPicPr>
          <p:cNvPr id="13" name="Picture 12">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38614" t="21679" r="33680" b="12751"/>
          <a:stretch/>
        </p:blipFill>
        <p:spPr>
          <a:xfrm>
            <a:off x="2636912" y="6516216"/>
            <a:ext cx="1343550" cy="1788601"/>
          </a:xfrm>
          <a:prstGeom prst="rect">
            <a:avLst/>
          </a:prstGeom>
        </p:spPr>
      </p:pic>
    </p:spTree>
    <p:extLst>
      <p:ext uri="{BB962C8B-B14F-4D97-AF65-F5344CB8AC3E}">
        <p14:creationId xmlns:p14="http://schemas.microsoft.com/office/powerpoint/2010/main" val="42011754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96" y="395536"/>
            <a:ext cx="5616624" cy="2736304"/>
          </a:xfrm>
          <a:prstGeom prst="rect">
            <a:avLst/>
          </a:prstGeom>
        </p:spPr>
      </p:pic>
      <p:sp>
        <p:nvSpPr>
          <p:cNvPr id="48130" name="Title 1"/>
          <p:cNvSpPr>
            <a:spLocks noGrp="1"/>
          </p:cNvSpPr>
          <p:nvPr>
            <p:ph type="title"/>
          </p:nvPr>
        </p:nvSpPr>
        <p:spPr>
          <a:xfrm>
            <a:off x="334169" y="539552"/>
            <a:ext cx="6172200" cy="1524000"/>
          </a:xfrm>
        </p:spPr>
        <p:txBody>
          <a:bodyPr/>
          <a:lstStyle/>
          <a:p>
            <a:pPr marL="342900" indent="-342900"/>
            <a:r>
              <a:rPr lang="en-GB" sz="4400" b="0" dirty="0" smtClean="0"/>
              <a:t> </a:t>
            </a:r>
            <a:r>
              <a:rPr lang="en-GB" sz="3200" dirty="0" smtClean="0">
                <a:solidFill>
                  <a:srgbClr val="FFC000"/>
                </a:solidFill>
              </a:rPr>
              <a:t>Part II  Section 1</a:t>
            </a:r>
            <a:r>
              <a:rPr lang="en-GB" sz="3200" dirty="0">
                <a:solidFill>
                  <a:srgbClr val="FFC000"/>
                </a:solidFill>
              </a:rPr>
              <a:t> </a:t>
            </a:r>
            <a:r>
              <a:rPr lang="en-GB" sz="3200" dirty="0" smtClean="0">
                <a:solidFill>
                  <a:srgbClr val="FFC000"/>
                </a:solidFill>
              </a:rPr>
              <a:t>- </a:t>
            </a:r>
            <a:br>
              <a:rPr lang="en-GB" sz="3200" dirty="0" smtClean="0">
                <a:solidFill>
                  <a:srgbClr val="FFC000"/>
                </a:solidFill>
              </a:rPr>
            </a:br>
            <a:r>
              <a:rPr lang="en-GB" dirty="0" smtClean="0">
                <a:solidFill>
                  <a:srgbClr val="FFC000"/>
                </a:solidFill>
              </a:rPr>
              <a:t>Setting up a </a:t>
            </a:r>
            <a:br>
              <a:rPr lang="en-GB" dirty="0" smtClean="0">
                <a:solidFill>
                  <a:srgbClr val="FFC000"/>
                </a:solidFill>
              </a:rPr>
            </a:br>
            <a:r>
              <a:rPr lang="en-GB" dirty="0" smtClean="0">
                <a:solidFill>
                  <a:srgbClr val="FFC000"/>
                </a:solidFill>
              </a:rPr>
              <a:t>Topic </a:t>
            </a:r>
            <a:r>
              <a:rPr lang="en-GB" dirty="0">
                <a:solidFill>
                  <a:srgbClr val="FFC000"/>
                </a:solidFill>
              </a:rPr>
              <a:t>Knowledge &amp; Innovation Community </a:t>
            </a:r>
          </a:p>
        </p:txBody>
      </p:sp>
      <p:sp>
        <p:nvSpPr>
          <p:cNvPr id="48131" name="Content Placeholder 2"/>
          <p:cNvSpPr>
            <a:spLocks noGrp="1"/>
          </p:cNvSpPr>
          <p:nvPr>
            <p:ph idx="1"/>
          </p:nvPr>
        </p:nvSpPr>
        <p:spPr>
          <a:xfrm>
            <a:off x="334169" y="2267744"/>
            <a:ext cx="6172200" cy="6034617"/>
          </a:xfrm>
        </p:spPr>
        <p:txBody>
          <a:bodyPr/>
          <a:lstStyle/>
          <a:p>
            <a:pPr marL="0" indent="0" algn="ctr">
              <a:buNone/>
            </a:pPr>
            <a:r>
              <a:rPr lang="en-GB" b="1" dirty="0" smtClean="0"/>
              <a:t> </a:t>
            </a:r>
            <a:r>
              <a:rPr lang="en-GB" sz="1400" b="1" dirty="0" smtClean="0">
                <a:solidFill>
                  <a:srgbClr val="FFFF00"/>
                </a:solidFill>
                <a:latin typeface="Calibri" pitchFamily="34" charset="0"/>
              </a:rPr>
              <a:t>How to </a:t>
            </a:r>
            <a:r>
              <a:rPr lang="en-GB" sz="1400" b="1" dirty="0" smtClean="0">
                <a:solidFill>
                  <a:srgbClr val="FFFF00"/>
                </a:solidFill>
              </a:rPr>
              <a:t> set up a </a:t>
            </a:r>
          </a:p>
          <a:p>
            <a:pPr marL="0" indent="0" algn="ctr">
              <a:buNone/>
            </a:pPr>
            <a:r>
              <a:rPr lang="en-GB" sz="1400" b="1" dirty="0" smtClean="0">
                <a:solidFill>
                  <a:srgbClr val="FFFF00"/>
                </a:solidFill>
              </a:rPr>
              <a:t>Topic/Thematic KIC </a:t>
            </a:r>
          </a:p>
        </p:txBody>
      </p:sp>
      <p:sp>
        <p:nvSpPr>
          <p:cNvPr id="4" name="Rectangle 2"/>
          <p:cNvSpPr>
            <a:spLocks noChangeArrowheads="1"/>
          </p:cNvSpPr>
          <p:nvPr/>
        </p:nvSpPr>
        <p:spPr bwMode="auto">
          <a:xfrm>
            <a:off x="990269" y="3203848"/>
            <a:ext cx="4860000" cy="4860000"/>
          </a:xfrm>
          <a:prstGeom prst="rect">
            <a:avLst/>
          </a:prstGeom>
          <a:blipFill dpi="0" rotWithShape="0">
            <a:blip r:embed="rId3"/>
            <a:srcRect/>
            <a:stretch>
              <a:fillRect t="-16731" b="-25931"/>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dirty="0">
              <a:latin typeface="Arial" charset="0"/>
            </a:endParaRPr>
          </a:p>
        </p:txBody>
      </p:sp>
      <p:sp>
        <p:nvSpPr>
          <p:cNvPr id="5" name="Rectangle 4"/>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30</a:t>
            </a:fld>
            <a:endParaRPr lang="de-DE"/>
          </a:p>
        </p:txBody>
      </p:sp>
      <p:sp>
        <p:nvSpPr>
          <p:cNvPr id="8"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p:cNvCxnSpPr>
            <a:stCxn id="23" idx="1"/>
            <a:endCxn id="31" idx="3"/>
          </p:cNvCxnSpPr>
          <p:nvPr/>
        </p:nvCxnSpPr>
        <p:spPr>
          <a:xfrm flipV="1">
            <a:off x="612503" y="6876572"/>
            <a:ext cx="5430265" cy="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229139" y="2672789"/>
            <a:ext cx="2880" cy="463980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31" idx="2"/>
          </p:cNvCxnSpPr>
          <p:nvPr/>
        </p:nvCxnSpPr>
        <p:spPr>
          <a:xfrm>
            <a:off x="5344924" y="2672789"/>
            <a:ext cx="5761" cy="461928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7266" y="3223049"/>
            <a:ext cx="1503729" cy="830997"/>
          </a:xfrm>
          <a:prstGeom prst="rect">
            <a:avLst/>
          </a:prstGeom>
          <a:solidFill>
            <a:schemeClr val="bg2">
              <a:lumMod val="20000"/>
              <a:lumOff val="80000"/>
            </a:schemeClr>
          </a:solidFill>
          <a:ln w="38100">
            <a:solidFill>
              <a:schemeClr val="accent1"/>
            </a:solidFill>
          </a:ln>
        </p:spPr>
        <p:txBody>
          <a:bodyPr wrap="square">
            <a:spAutoFit/>
          </a:bodyPr>
          <a:lstStyle/>
          <a:p>
            <a:pPr algn="ctr">
              <a:defRPr/>
            </a:pPr>
            <a:r>
              <a:rPr lang="en-GB" sz="1200" b="1" dirty="0">
                <a:solidFill>
                  <a:schemeClr val="tx2">
                    <a:lumMod val="75000"/>
                  </a:schemeClr>
                </a:solidFill>
              </a:rPr>
              <a:t>Climate Change, </a:t>
            </a:r>
            <a:r>
              <a:rPr lang="en-GB" sz="1200" b="1" dirty="0" smtClean="0">
                <a:solidFill>
                  <a:schemeClr val="tx2">
                    <a:lumMod val="75000"/>
                  </a:schemeClr>
                </a:solidFill>
              </a:rPr>
              <a:t>Energy &amp; </a:t>
            </a:r>
            <a:r>
              <a:rPr lang="en-GB" sz="1200" b="1" dirty="0">
                <a:solidFill>
                  <a:schemeClr val="tx2">
                    <a:lumMod val="75000"/>
                  </a:schemeClr>
                </a:solidFill>
              </a:rPr>
              <a:t>Resource Efficiency</a:t>
            </a:r>
          </a:p>
        </p:txBody>
      </p:sp>
      <p:sp>
        <p:nvSpPr>
          <p:cNvPr id="23" name="TextBox 22"/>
          <p:cNvSpPr txBox="1"/>
          <p:nvPr/>
        </p:nvSpPr>
        <p:spPr>
          <a:xfrm>
            <a:off x="612503" y="6461074"/>
            <a:ext cx="1505530" cy="830997"/>
          </a:xfrm>
          <a:prstGeom prst="rect">
            <a:avLst/>
          </a:prstGeom>
          <a:solidFill>
            <a:schemeClr val="bg2">
              <a:lumMod val="20000"/>
              <a:lumOff val="80000"/>
            </a:schemeClr>
          </a:solidFill>
          <a:ln w="38100">
            <a:solidFill>
              <a:schemeClr val="accent1"/>
            </a:solidFill>
          </a:ln>
        </p:spPr>
        <p:txBody>
          <a:bodyPr wrap="square">
            <a:spAutoFit/>
          </a:bodyPr>
          <a:lstStyle/>
          <a:p>
            <a:pPr algn="ctr">
              <a:defRPr/>
            </a:pPr>
            <a:endParaRPr lang="en-GB" sz="1200" b="1" dirty="0" smtClean="0">
              <a:solidFill>
                <a:schemeClr val="tx2">
                  <a:lumMod val="75000"/>
                </a:schemeClr>
              </a:solidFill>
            </a:endParaRPr>
          </a:p>
          <a:p>
            <a:pPr algn="ctr">
              <a:defRPr/>
            </a:pPr>
            <a:r>
              <a:rPr lang="en-GB" sz="1200" b="1" dirty="0" smtClean="0">
                <a:solidFill>
                  <a:schemeClr val="tx2">
                    <a:lumMod val="75000"/>
                  </a:schemeClr>
                </a:solidFill>
              </a:rPr>
              <a:t>Natural </a:t>
            </a:r>
            <a:r>
              <a:rPr lang="en-GB" sz="1200" b="1" dirty="0">
                <a:solidFill>
                  <a:schemeClr val="tx2">
                    <a:lumMod val="75000"/>
                  </a:schemeClr>
                </a:solidFill>
              </a:rPr>
              <a:t>and Cultural </a:t>
            </a:r>
            <a:r>
              <a:rPr lang="en-GB" sz="1200" b="1" dirty="0" smtClean="0">
                <a:solidFill>
                  <a:schemeClr val="tx2">
                    <a:lumMod val="75000"/>
                  </a:schemeClr>
                </a:solidFill>
              </a:rPr>
              <a:t>Heritage</a:t>
            </a:r>
          </a:p>
          <a:p>
            <a:pPr algn="ctr">
              <a:defRPr/>
            </a:pPr>
            <a:endParaRPr lang="en-GB" sz="1200" b="1" dirty="0"/>
          </a:p>
        </p:txBody>
      </p:sp>
      <p:sp>
        <p:nvSpPr>
          <p:cNvPr id="26" name="TextBox 25"/>
          <p:cNvSpPr txBox="1"/>
          <p:nvPr/>
        </p:nvSpPr>
        <p:spPr>
          <a:xfrm>
            <a:off x="4658602" y="3223049"/>
            <a:ext cx="1372646" cy="830997"/>
          </a:xfrm>
          <a:prstGeom prst="rect">
            <a:avLst/>
          </a:prstGeom>
          <a:solidFill>
            <a:schemeClr val="bg2">
              <a:lumMod val="20000"/>
              <a:lumOff val="80000"/>
            </a:schemeClr>
          </a:solidFill>
          <a:ln w="38100">
            <a:solidFill>
              <a:schemeClr val="accent1"/>
            </a:solidFill>
          </a:ln>
        </p:spPr>
        <p:txBody>
          <a:bodyPr wrap="square">
            <a:spAutoFit/>
          </a:bodyPr>
          <a:lstStyle/>
          <a:p>
            <a:pPr algn="ctr">
              <a:defRPr/>
            </a:pPr>
            <a:r>
              <a:rPr lang="en-GB" sz="1200" b="1" dirty="0" smtClean="0">
                <a:solidFill>
                  <a:schemeClr val="tx2">
                    <a:lumMod val="75000"/>
                  </a:schemeClr>
                </a:solidFill>
              </a:rPr>
              <a:t>Good</a:t>
            </a:r>
          </a:p>
          <a:p>
            <a:pPr algn="ctr">
              <a:defRPr/>
            </a:pPr>
            <a:r>
              <a:rPr lang="en-GB" sz="1200" b="1" dirty="0" smtClean="0">
                <a:solidFill>
                  <a:schemeClr val="tx2">
                    <a:lumMod val="75000"/>
                  </a:schemeClr>
                </a:solidFill>
              </a:rPr>
              <a:t>Governance</a:t>
            </a:r>
            <a:r>
              <a:rPr lang="en-GB" sz="1200" b="1" dirty="0">
                <a:solidFill>
                  <a:schemeClr val="tx2">
                    <a:lumMod val="75000"/>
                  </a:schemeClr>
                </a:solidFill>
              </a:rPr>
              <a:t>, Destination Management</a:t>
            </a:r>
          </a:p>
        </p:txBody>
      </p:sp>
      <p:sp>
        <p:nvSpPr>
          <p:cNvPr id="27" name="TextBox 26"/>
          <p:cNvSpPr txBox="1"/>
          <p:nvPr/>
        </p:nvSpPr>
        <p:spPr>
          <a:xfrm>
            <a:off x="4658602" y="4725347"/>
            <a:ext cx="1372645" cy="830997"/>
          </a:xfrm>
          <a:prstGeom prst="rect">
            <a:avLst/>
          </a:prstGeom>
          <a:solidFill>
            <a:schemeClr val="bg2">
              <a:lumMod val="20000"/>
              <a:lumOff val="80000"/>
            </a:schemeClr>
          </a:solidFill>
          <a:ln w="38100">
            <a:solidFill>
              <a:schemeClr val="accent1"/>
            </a:solidFill>
          </a:ln>
        </p:spPr>
        <p:txBody>
          <a:bodyPr wrap="square">
            <a:spAutoFit/>
          </a:bodyPr>
          <a:lstStyle/>
          <a:p>
            <a:pPr algn="ctr">
              <a:defRPr/>
            </a:pPr>
            <a:r>
              <a:rPr lang="en-GB" sz="1200" b="1" dirty="0">
                <a:solidFill>
                  <a:schemeClr val="tx2">
                    <a:lumMod val="75000"/>
                  </a:schemeClr>
                </a:solidFill>
              </a:rPr>
              <a:t>Quality </a:t>
            </a:r>
            <a:r>
              <a:rPr lang="en-GB" sz="1200" b="1" dirty="0" smtClean="0">
                <a:solidFill>
                  <a:schemeClr val="tx2">
                    <a:lumMod val="75000"/>
                  </a:schemeClr>
                </a:solidFill>
              </a:rPr>
              <a:t>Assessment,</a:t>
            </a:r>
            <a:endParaRPr lang="en-GB" sz="1200" b="1" dirty="0">
              <a:solidFill>
                <a:schemeClr val="tx2">
                  <a:lumMod val="75000"/>
                </a:schemeClr>
              </a:solidFill>
            </a:endParaRPr>
          </a:p>
          <a:p>
            <a:pPr algn="ctr">
              <a:defRPr/>
            </a:pPr>
            <a:r>
              <a:rPr lang="en-GB" sz="1200" b="1" dirty="0">
                <a:solidFill>
                  <a:schemeClr val="tx2">
                    <a:lumMod val="75000"/>
                  </a:schemeClr>
                </a:solidFill>
              </a:rPr>
              <a:t>Certification, Marketing </a:t>
            </a:r>
          </a:p>
        </p:txBody>
      </p:sp>
      <p:sp>
        <p:nvSpPr>
          <p:cNvPr id="29" name="TextBox 28"/>
          <p:cNvSpPr txBox="1"/>
          <p:nvPr/>
        </p:nvSpPr>
        <p:spPr>
          <a:xfrm>
            <a:off x="2723347" y="6471333"/>
            <a:ext cx="1246444" cy="830997"/>
          </a:xfrm>
          <a:prstGeom prst="rect">
            <a:avLst/>
          </a:prstGeom>
          <a:solidFill>
            <a:schemeClr val="bg2">
              <a:lumMod val="20000"/>
              <a:lumOff val="80000"/>
            </a:schemeClr>
          </a:solidFill>
          <a:ln w="38100">
            <a:solidFill>
              <a:schemeClr val="accent1"/>
            </a:solidFill>
          </a:ln>
        </p:spPr>
        <p:txBody>
          <a:bodyPr wrap="square">
            <a:spAutoFit/>
          </a:bodyPr>
          <a:lstStyle/>
          <a:p>
            <a:pPr algn="ctr">
              <a:defRPr/>
            </a:pPr>
            <a:r>
              <a:rPr lang="en-GB" sz="1200" b="1" dirty="0">
                <a:solidFill>
                  <a:schemeClr val="tx2">
                    <a:lumMod val="75000"/>
                  </a:schemeClr>
                </a:solidFill>
              </a:rPr>
              <a:t>Knowledge </a:t>
            </a:r>
            <a:r>
              <a:rPr lang="en-GB" sz="1200" b="1" dirty="0" smtClean="0">
                <a:solidFill>
                  <a:schemeClr val="tx2">
                    <a:lumMod val="75000"/>
                  </a:schemeClr>
                </a:solidFill>
              </a:rPr>
              <a:t>Networking, </a:t>
            </a:r>
            <a:r>
              <a:rPr lang="en-GB" sz="1200" b="1" dirty="0">
                <a:solidFill>
                  <a:schemeClr val="tx2">
                    <a:lumMod val="75000"/>
                  </a:schemeClr>
                </a:solidFill>
              </a:rPr>
              <a:t>Training and Education</a:t>
            </a:r>
          </a:p>
        </p:txBody>
      </p:sp>
      <p:sp>
        <p:nvSpPr>
          <p:cNvPr id="30" name="TextBox 29"/>
          <p:cNvSpPr txBox="1"/>
          <p:nvPr/>
        </p:nvSpPr>
        <p:spPr>
          <a:xfrm>
            <a:off x="614304" y="4745866"/>
            <a:ext cx="1503729" cy="810478"/>
          </a:xfrm>
          <a:prstGeom prst="rect">
            <a:avLst/>
          </a:prstGeom>
          <a:solidFill>
            <a:schemeClr val="bg2">
              <a:lumMod val="20000"/>
              <a:lumOff val="80000"/>
            </a:schemeClr>
          </a:solidFill>
          <a:ln w="38100">
            <a:solidFill>
              <a:schemeClr val="accent1"/>
            </a:solidFill>
          </a:ln>
        </p:spPr>
        <p:txBody>
          <a:bodyPr wrap="square">
            <a:spAutoFit/>
          </a:bodyPr>
          <a:lstStyle/>
          <a:p>
            <a:pPr algn="ctr">
              <a:lnSpc>
                <a:spcPts val="1440"/>
              </a:lnSpc>
              <a:spcBef>
                <a:spcPts val="2400"/>
              </a:spcBef>
              <a:defRPr/>
            </a:pPr>
            <a:r>
              <a:rPr lang="en-GB" sz="1200" b="1" dirty="0" smtClean="0">
                <a:solidFill>
                  <a:schemeClr val="tx2">
                    <a:lumMod val="75000"/>
                  </a:schemeClr>
                </a:solidFill>
              </a:rPr>
              <a:t>Sustainable </a:t>
            </a:r>
            <a:r>
              <a:rPr lang="en-GB" sz="1200" b="1" dirty="0">
                <a:solidFill>
                  <a:schemeClr val="tx2">
                    <a:lumMod val="75000"/>
                  </a:schemeClr>
                </a:solidFill>
              </a:rPr>
              <a:t>Travel and </a:t>
            </a:r>
            <a:r>
              <a:rPr lang="en-GB" sz="1200" b="1" dirty="0" smtClean="0">
                <a:solidFill>
                  <a:schemeClr val="tx2">
                    <a:lumMod val="75000"/>
                  </a:schemeClr>
                </a:solidFill>
              </a:rPr>
              <a:t>Transport</a:t>
            </a:r>
          </a:p>
          <a:p>
            <a:pPr algn="ctr">
              <a:lnSpc>
                <a:spcPts val="1440"/>
              </a:lnSpc>
              <a:defRPr/>
            </a:pPr>
            <a:endParaRPr lang="en-GB" sz="1200" b="1" dirty="0"/>
          </a:p>
        </p:txBody>
      </p:sp>
      <p:sp>
        <p:nvSpPr>
          <p:cNvPr id="31" name="TextBox 30"/>
          <p:cNvSpPr txBox="1"/>
          <p:nvPr/>
        </p:nvSpPr>
        <p:spPr>
          <a:xfrm>
            <a:off x="4658602" y="6461073"/>
            <a:ext cx="1384166" cy="830997"/>
          </a:xfrm>
          <a:prstGeom prst="rect">
            <a:avLst/>
          </a:prstGeom>
          <a:solidFill>
            <a:schemeClr val="bg2">
              <a:lumMod val="20000"/>
              <a:lumOff val="80000"/>
            </a:schemeClr>
          </a:solidFill>
          <a:ln w="38100">
            <a:solidFill>
              <a:schemeClr val="accent1"/>
            </a:solidFill>
          </a:ln>
        </p:spPr>
        <p:txBody>
          <a:bodyPr wrap="square">
            <a:spAutoFit/>
          </a:bodyPr>
          <a:lstStyle/>
          <a:p>
            <a:pPr algn="ctr">
              <a:defRPr/>
            </a:pPr>
            <a:endParaRPr lang="en-GB" sz="1200" b="1" dirty="0" smtClean="0"/>
          </a:p>
          <a:p>
            <a:pPr algn="ctr">
              <a:defRPr/>
            </a:pPr>
            <a:r>
              <a:rPr lang="en-GB" sz="1200" b="1" dirty="0" smtClean="0">
                <a:solidFill>
                  <a:schemeClr val="tx2">
                    <a:lumMod val="75000"/>
                  </a:schemeClr>
                </a:solidFill>
              </a:rPr>
              <a:t>Supply </a:t>
            </a:r>
            <a:r>
              <a:rPr lang="en-GB" sz="1200" b="1" dirty="0">
                <a:solidFill>
                  <a:schemeClr val="tx2">
                    <a:lumMod val="75000"/>
                  </a:schemeClr>
                </a:solidFill>
              </a:rPr>
              <a:t>Chain </a:t>
            </a:r>
            <a:r>
              <a:rPr lang="en-GB" sz="1200" b="1" dirty="0" smtClean="0">
                <a:solidFill>
                  <a:schemeClr val="tx2">
                    <a:lumMod val="75000"/>
                  </a:schemeClr>
                </a:solidFill>
              </a:rPr>
              <a:t>Management</a:t>
            </a:r>
          </a:p>
          <a:p>
            <a:pPr algn="ctr">
              <a:defRPr/>
            </a:pPr>
            <a:endParaRPr lang="en-GB" sz="1200" b="1" dirty="0"/>
          </a:p>
        </p:txBody>
      </p:sp>
      <p:sp>
        <p:nvSpPr>
          <p:cNvPr id="32" name="TextBox 31"/>
          <p:cNvSpPr txBox="1"/>
          <p:nvPr/>
        </p:nvSpPr>
        <p:spPr>
          <a:xfrm>
            <a:off x="2579279" y="2195736"/>
            <a:ext cx="1390512" cy="954107"/>
          </a:xfrm>
          <a:prstGeom prst="rect">
            <a:avLst/>
          </a:prstGeom>
          <a:solidFill>
            <a:schemeClr val="bg2">
              <a:lumMod val="20000"/>
              <a:lumOff val="80000"/>
            </a:schemeClr>
          </a:solidFill>
          <a:ln w="38100">
            <a:solidFill>
              <a:schemeClr val="accent1"/>
            </a:solidFill>
          </a:ln>
        </p:spPr>
        <p:txBody>
          <a:bodyPr wrap="square">
            <a:spAutoFit/>
          </a:bodyPr>
          <a:lstStyle/>
          <a:p>
            <a:pPr algn="ctr">
              <a:defRPr/>
            </a:pPr>
            <a:r>
              <a:rPr lang="en-GB" sz="1400" b="1" dirty="0">
                <a:solidFill>
                  <a:schemeClr val="tx2">
                    <a:lumMod val="75000"/>
                  </a:schemeClr>
                </a:solidFill>
              </a:rPr>
              <a:t>Sustainable Consumption &amp;</a:t>
            </a:r>
            <a:r>
              <a:rPr lang="en-GB" sz="1400" b="1" dirty="0" smtClean="0">
                <a:solidFill>
                  <a:schemeClr val="tx2">
                    <a:lumMod val="75000"/>
                  </a:schemeClr>
                </a:solidFill>
              </a:rPr>
              <a:t>Production</a:t>
            </a:r>
            <a:endParaRPr lang="en-GB" sz="1400" b="1" dirty="0">
              <a:solidFill>
                <a:schemeClr val="tx2">
                  <a:lumMod val="75000"/>
                </a:schemeClr>
              </a:solidFill>
            </a:endParaRPr>
          </a:p>
          <a:p>
            <a:pPr algn="ctr">
              <a:defRPr/>
            </a:pPr>
            <a:r>
              <a:rPr lang="en-GB" sz="1400" b="1" dirty="0">
                <a:solidFill>
                  <a:schemeClr val="tx2">
                    <a:lumMod val="75000"/>
                  </a:schemeClr>
                </a:solidFill>
              </a:rPr>
              <a:t>a</a:t>
            </a:r>
            <a:r>
              <a:rPr lang="en-GB" sz="1400" b="1" dirty="0" smtClean="0">
                <a:solidFill>
                  <a:schemeClr val="tx2">
                    <a:lumMod val="75000"/>
                  </a:schemeClr>
                </a:solidFill>
              </a:rPr>
              <a:t>nd </a:t>
            </a:r>
            <a:r>
              <a:rPr lang="en-GB" sz="1400" b="1" dirty="0">
                <a:solidFill>
                  <a:schemeClr val="tx2">
                    <a:lumMod val="75000"/>
                  </a:schemeClr>
                </a:solidFill>
              </a:rPr>
              <a:t>Tourism </a:t>
            </a:r>
          </a:p>
        </p:txBody>
      </p:sp>
      <p:sp>
        <p:nvSpPr>
          <p:cNvPr id="15383" name="TextBox 2"/>
          <p:cNvSpPr txBox="1">
            <a:spLocks noChangeArrowheads="1"/>
          </p:cNvSpPr>
          <p:nvPr/>
        </p:nvSpPr>
        <p:spPr bwMode="auto">
          <a:xfrm>
            <a:off x="612503" y="7452320"/>
            <a:ext cx="56519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just">
              <a:buNone/>
            </a:pPr>
            <a:r>
              <a:rPr lang="en-GB" sz="1200" dirty="0"/>
              <a:t>This framework </a:t>
            </a:r>
            <a:r>
              <a:rPr lang="en-GB" sz="1200" dirty="0" smtClean="0"/>
              <a:t>has </a:t>
            </a:r>
            <a:r>
              <a:rPr lang="en-GB" sz="1200" dirty="0"/>
              <a:t>general headings that can be broken down into more specialist topics, </a:t>
            </a:r>
            <a:r>
              <a:rPr lang="en-GB" sz="1200" dirty="0" smtClean="0"/>
              <a:t>e.g. </a:t>
            </a:r>
            <a:r>
              <a:rPr lang="en-GB" sz="1200" dirty="0"/>
              <a:t>natural heritage has ecotourism and biodiversity as more specific sub-topics. </a:t>
            </a:r>
            <a:r>
              <a:rPr lang="en-GB" sz="1200" dirty="0" smtClean="0"/>
              <a:t>The </a:t>
            </a:r>
            <a:r>
              <a:rPr lang="en-GB" sz="1200" dirty="0"/>
              <a:t>overarching subject framework of sustainable consumption and production  related to tourism covers those issues  that do not fit into the other general headings. </a:t>
            </a:r>
            <a:r>
              <a:rPr lang="en-GB" sz="1200" dirty="0" smtClean="0">
                <a:hlinkClick r:id="rId2"/>
              </a:rPr>
              <a:t>Topic User Groups </a:t>
            </a:r>
            <a:r>
              <a:rPr lang="en-GB" sz="1200" dirty="0" smtClean="0"/>
              <a:t>are listed in the folder</a:t>
            </a:r>
          </a:p>
          <a:p>
            <a:pPr marL="0" indent="0" algn="just">
              <a:buNone/>
            </a:pPr>
            <a:r>
              <a:rPr lang="en-GB" sz="1200" dirty="0">
                <a:hlinkClick r:id="rId2"/>
              </a:rPr>
              <a:t>http://</a:t>
            </a:r>
            <a:r>
              <a:rPr lang="en-GB" sz="1200" dirty="0" smtClean="0">
                <a:hlinkClick r:id="rId2"/>
              </a:rPr>
              <a:t>destinet.eu/who-who/civil-society-ngos/topic-user-groups</a:t>
            </a:r>
            <a:r>
              <a:rPr lang="en-GB" sz="1200" dirty="0" smtClean="0"/>
              <a:t>. </a:t>
            </a:r>
            <a:endParaRPr lang="en-GB" sz="1200" dirty="0"/>
          </a:p>
        </p:txBody>
      </p:sp>
      <p:sp>
        <p:nvSpPr>
          <p:cNvPr id="33" name="Content Placeholder 2"/>
          <p:cNvSpPr>
            <a:spLocks noGrp="1"/>
          </p:cNvSpPr>
          <p:nvPr>
            <p:ph idx="1"/>
          </p:nvPr>
        </p:nvSpPr>
        <p:spPr>
          <a:xfrm>
            <a:off x="342900" y="1043608"/>
            <a:ext cx="6172200" cy="1080120"/>
          </a:xfrm>
        </p:spPr>
        <p:txBody>
          <a:bodyPr/>
          <a:lstStyle/>
          <a:p>
            <a:pPr marL="0" indent="0">
              <a:buFont typeface="Arial" charset="0"/>
              <a:buNone/>
              <a:defRPr/>
            </a:pPr>
            <a:endParaRPr lang="en-GB" sz="1200" dirty="0" smtClean="0"/>
          </a:p>
          <a:p>
            <a:pPr marL="0" indent="0">
              <a:buNone/>
              <a:defRPr/>
            </a:pPr>
            <a:r>
              <a:rPr lang="en-GB" sz="1200" dirty="0"/>
              <a:t>A Topic Information Framework and Subject Index has been defined </a:t>
            </a:r>
            <a:r>
              <a:rPr lang="en-GB" sz="1200" dirty="0" smtClean="0"/>
              <a:t> in </a:t>
            </a:r>
            <a:r>
              <a:rPr lang="en-GB" sz="1200" dirty="0" err="1" smtClean="0"/>
              <a:t>DestiNet</a:t>
            </a:r>
            <a:r>
              <a:rPr lang="en-GB" sz="1200" dirty="0" smtClean="0"/>
              <a:t> to </a:t>
            </a:r>
            <a:r>
              <a:rPr lang="en-GB" sz="1200" dirty="0"/>
              <a:t>organise </a:t>
            </a:r>
            <a:r>
              <a:rPr lang="en-GB" sz="1200" dirty="0" smtClean="0"/>
              <a:t>an overarching </a:t>
            </a:r>
            <a:r>
              <a:rPr lang="en-GB" sz="1200" b="1" i="1" dirty="0" smtClean="0"/>
              <a:t>Topic Knowledge &amp; Innovation Community on Sustainable Consumption and Production</a:t>
            </a:r>
            <a:r>
              <a:rPr lang="en-GB" sz="1200" dirty="0" smtClean="0"/>
              <a:t>.  The topic  communities connect  stakeholders </a:t>
            </a:r>
            <a:r>
              <a:rPr lang="en-GB" sz="1200" dirty="0"/>
              <a:t> </a:t>
            </a:r>
            <a:r>
              <a:rPr lang="en-GB" sz="1200" dirty="0" smtClean="0"/>
              <a:t>interested in developing their knowledge on these specific subjects in  order to meet challenges or take opportunities related to each topic. </a:t>
            </a:r>
            <a:endParaRPr lang="en-GB" sz="1200" dirty="0"/>
          </a:p>
        </p:txBody>
      </p:sp>
      <p:sp>
        <p:nvSpPr>
          <p:cNvPr id="35" name="Title 1"/>
          <p:cNvSpPr>
            <a:spLocks noGrp="1"/>
          </p:cNvSpPr>
          <p:nvPr>
            <p:ph type="title"/>
          </p:nvPr>
        </p:nvSpPr>
        <p:spPr>
          <a:xfrm>
            <a:off x="661901" y="213471"/>
            <a:ext cx="6172200" cy="821440"/>
          </a:xfrm>
        </p:spPr>
        <p:txBody>
          <a:bodyPr/>
          <a:lstStyle/>
          <a:p>
            <a:r>
              <a:rPr lang="en-GB" dirty="0" smtClean="0"/>
              <a:t>  </a:t>
            </a:r>
            <a:r>
              <a:rPr lang="en-GB" sz="2400" dirty="0" smtClean="0"/>
              <a:t>The Knowledge &amp; Innovation Toolkit – an </a:t>
            </a:r>
            <a:r>
              <a:rPr lang="en-GB" sz="2400" dirty="0"/>
              <a:t>O</a:t>
            </a:r>
            <a:r>
              <a:rPr lang="en-GB" sz="2400" dirty="0" smtClean="0"/>
              <a:t>verarching </a:t>
            </a:r>
            <a:r>
              <a:rPr lang="en-GB" sz="2400" dirty="0"/>
              <a:t>T</a:t>
            </a:r>
            <a:r>
              <a:rPr lang="en-GB" sz="2400" dirty="0" smtClean="0"/>
              <a:t>opic Framework</a:t>
            </a:r>
          </a:p>
        </p:txBody>
      </p:sp>
      <p:pic>
        <p:nvPicPr>
          <p:cNvPr id="16" name="Picture 9" descr="b-to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388" y="3779912"/>
            <a:ext cx="1826361" cy="222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stCxn id="32" idx="3"/>
          </p:cNvCxnSpPr>
          <p:nvPr/>
        </p:nvCxnSpPr>
        <p:spPr>
          <a:xfrm>
            <a:off x="3969791" y="2672790"/>
            <a:ext cx="138089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32" idx="1"/>
          </p:cNvCxnSpPr>
          <p:nvPr/>
        </p:nvCxnSpPr>
        <p:spPr>
          <a:xfrm>
            <a:off x="1232019" y="2672790"/>
            <a:ext cx="13472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31</a:t>
            </a:fld>
            <a:endParaRPr lang="de-DE"/>
          </a:p>
        </p:txBody>
      </p:sp>
      <p:sp>
        <p:nvSpPr>
          <p:cNvPr id="28"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34" name="Picture 9" descr="b-to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64" y="251520"/>
            <a:ext cx="648072" cy="8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p:nvCxnSpPr>
        <p:spPr>
          <a:xfrm>
            <a:off x="5344924" y="4287569"/>
            <a:ext cx="0" cy="2630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344924" y="5872978"/>
            <a:ext cx="0" cy="2630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680202"/>
      </p:ext>
    </p:extLst>
  </p:cSld>
  <p:clrMapOvr>
    <a:masterClrMapping/>
  </p:clrMapOvr>
  <p:transition spd="slow" advClick="0" advTm="1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itel 1"/>
          <p:cNvSpPr>
            <a:spLocks/>
          </p:cNvSpPr>
          <p:nvPr/>
        </p:nvSpPr>
        <p:spPr bwMode="auto">
          <a:xfrm>
            <a:off x="548680" y="179513"/>
            <a:ext cx="5616624" cy="57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just"/>
            <a:r>
              <a:rPr lang="de-DE" sz="1200" dirty="0" smtClean="0">
                <a:latin typeface="+mn-lt"/>
                <a:cs typeface="Arial" pitchFamily="34" charset="0"/>
              </a:rPr>
              <a:t>               You can access quality-assessed information on any of these topics from the Portals‘ </a:t>
            </a:r>
            <a:r>
              <a:rPr lang="de-DE" sz="1200" b="1" dirty="0" smtClean="0">
                <a:latin typeface="+mn-lt"/>
                <a:cs typeface="Arial" pitchFamily="34" charset="0"/>
              </a:rPr>
              <a:t>main menu bar </a:t>
            </a:r>
            <a:r>
              <a:rPr lang="de-DE" sz="1200" dirty="0" smtClean="0">
                <a:latin typeface="+mn-lt"/>
                <a:cs typeface="Arial" pitchFamily="34" charset="0"/>
              </a:rPr>
              <a:t>or </a:t>
            </a:r>
            <a:r>
              <a:rPr lang="de-DE" sz="1200" b="1" dirty="0" smtClean="0">
                <a:latin typeface="+mn-lt"/>
                <a:cs typeface="Arial" pitchFamily="34" charset="0"/>
              </a:rPr>
              <a:t>central portal access panel  </a:t>
            </a:r>
            <a:endParaRPr lang="de-DE" sz="2400" b="1" dirty="0">
              <a:latin typeface="+mn-lt"/>
              <a:cs typeface="Arial" pitchFamily="34" charset="0"/>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0053" t="6743" r="21067" b="9400"/>
          <a:stretch/>
        </p:blipFill>
        <p:spPr>
          <a:xfrm>
            <a:off x="2854518" y="699071"/>
            <a:ext cx="3310786" cy="2651029"/>
          </a:xfrm>
          <a:prstGeom prst="rect">
            <a:avLst/>
          </a:prstGeom>
        </p:spPr>
      </p:pic>
      <p:pic>
        <p:nvPicPr>
          <p:cNvPr id="57355" name="Picture 2"/>
          <p:cNvPicPr>
            <a:picLocks noChangeAspect="1" noChangeArrowheads="1"/>
          </p:cNvPicPr>
          <p:nvPr/>
        </p:nvPicPr>
        <p:blipFill>
          <a:blip r:embed="rId3">
            <a:extLst>
              <a:ext uri="{28A0092B-C50C-407E-A947-70E740481C1C}">
                <a14:useLocalDpi xmlns:a14="http://schemas.microsoft.com/office/drawing/2010/main" val="0"/>
              </a:ext>
            </a:extLst>
          </a:blip>
          <a:srcRect l="5276" t="28249" r="58273" b="9213"/>
          <a:stretch>
            <a:fillRect/>
          </a:stretch>
        </p:blipFill>
        <p:spPr bwMode="auto">
          <a:xfrm>
            <a:off x="548679" y="2123728"/>
            <a:ext cx="3036839" cy="5209306"/>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p:nvCxnSpPr>
        <p:spPr>
          <a:xfrm>
            <a:off x="3560993" y="3923928"/>
            <a:ext cx="87611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437112" y="3923928"/>
            <a:ext cx="0" cy="83837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585518" y="1513082"/>
            <a:ext cx="419546" cy="2506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4884677" y="2418973"/>
            <a:ext cx="419546" cy="2506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p:cNvCxnSpPr/>
          <p:nvPr/>
        </p:nvCxnSpPr>
        <p:spPr>
          <a:xfrm>
            <a:off x="5094450" y="2669579"/>
            <a:ext cx="0" cy="212246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773" y="4860032"/>
            <a:ext cx="4743675" cy="3744416"/>
          </a:xfrm>
          <a:prstGeom prst="rect">
            <a:avLst/>
          </a:prstGeom>
          <a:ln w="38100">
            <a:solidFill>
              <a:srgbClr val="C00000"/>
            </a:solidFill>
          </a:ln>
        </p:spPr>
      </p:pic>
      <p:cxnSp>
        <p:nvCxnSpPr>
          <p:cNvPr id="47" name="Straight Connector 46"/>
          <p:cNvCxnSpPr>
            <a:stCxn id="22" idx="2"/>
          </p:cNvCxnSpPr>
          <p:nvPr/>
        </p:nvCxnSpPr>
        <p:spPr>
          <a:xfrm flipH="1">
            <a:off x="2276872" y="1638385"/>
            <a:ext cx="130864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275334" y="1638385"/>
            <a:ext cx="1538" cy="48534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32</a:t>
            </a:fld>
            <a:endParaRPr lang="de-DE"/>
          </a:p>
        </p:txBody>
      </p:sp>
      <p:sp>
        <p:nvSpPr>
          <p:cNvPr id="17" name="Footer Placeholder 3"/>
          <p:cNvSpPr>
            <a:spLocks noGrp="1"/>
          </p:cNvSpPr>
          <p:nvPr>
            <p:ph type="ftr" sz="quarter" idx="11"/>
          </p:nvPr>
        </p:nvSpPr>
        <p:spPr>
          <a:xfrm>
            <a:off x="1921068" y="8490471"/>
            <a:ext cx="2880000" cy="486833"/>
          </a:xfrm>
        </p:spPr>
        <p:txBody>
          <a:bodyPr/>
          <a:lstStyle/>
          <a:p>
            <a:pPr>
              <a:defRPr/>
            </a:pPr>
            <a:r>
              <a:rPr lang="en-GB" dirty="0" smtClean="0"/>
              <a:t>Tourism Learning Areas Made Easy 2012</a:t>
            </a:r>
            <a:endParaRPr lang="de-DE" dirty="0"/>
          </a:p>
        </p:txBody>
      </p:sp>
      <p:pic>
        <p:nvPicPr>
          <p:cNvPr id="18" name="Picture 9" descr="b-to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664" y="251520"/>
            <a:ext cx="648072" cy="8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76672" y="217320"/>
            <a:ext cx="6110436" cy="821440"/>
          </a:xfrm>
        </p:spPr>
        <p:txBody>
          <a:bodyPr/>
          <a:lstStyle/>
          <a:p>
            <a:r>
              <a:rPr lang="en-GB" sz="2400" dirty="0" smtClean="0"/>
              <a:t>    Joining or Setting up a Topic</a:t>
            </a:r>
            <a:r>
              <a:rPr lang="en-GB" sz="2400" dirty="0">
                <a:latin typeface="Calibri" pitchFamily="34" charset="0"/>
              </a:rPr>
              <a:t> </a:t>
            </a:r>
            <a:r>
              <a:rPr lang="en-GB" sz="2400" dirty="0" smtClean="0">
                <a:latin typeface="Calibri" pitchFamily="34" charset="0"/>
              </a:rPr>
              <a:t>KIC </a:t>
            </a:r>
            <a:r>
              <a:rPr lang="en-GB" sz="2400" dirty="0" smtClean="0"/>
              <a:t>– </a:t>
            </a:r>
            <a:br>
              <a:rPr lang="en-GB" sz="2400" dirty="0" smtClean="0"/>
            </a:br>
            <a:r>
              <a:rPr lang="en-GB" sz="2400" dirty="0" smtClean="0"/>
              <a:t>Accessing the Toolkit</a:t>
            </a:r>
          </a:p>
        </p:txBody>
      </p:sp>
      <p:sp>
        <p:nvSpPr>
          <p:cNvPr id="45059" name="Content Placeholder 2"/>
          <p:cNvSpPr>
            <a:spLocks noGrp="1"/>
          </p:cNvSpPr>
          <p:nvPr>
            <p:ph idx="1"/>
          </p:nvPr>
        </p:nvSpPr>
        <p:spPr>
          <a:xfrm>
            <a:off x="2723592" y="1619672"/>
            <a:ext cx="3456384" cy="2304256"/>
          </a:xfrm>
          <a:ln w="19050">
            <a:solidFill>
              <a:srgbClr val="C00000"/>
            </a:solidFill>
          </a:ln>
        </p:spPr>
        <p:txBody>
          <a:bodyPr/>
          <a:lstStyle/>
          <a:p>
            <a:pPr marL="0" indent="0">
              <a:buNone/>
              <a:defRPr/>
            </a:pPr>
            <a:r>
              <a:rPr lang="en-GB" sz="1200" dirty="0" smtClean="0"/>
              <a:t> To join or set up a Topic </a:t>
            </a:r>
            <a:r>
              <a:rPr lang="en-GB" sz="1200" dirty="0" smtClean="0">
                <a:latin typeface="Calibri" pitchFamily="34" charset="0"/>
              </a:rPr>
              <a:t>Knowledge </a:t>
            </a:r>
            <a:r>
              <a:rPr lang="en-GB" sz="1200" dirty="0">
                <a:latin typeface="Calibri" pitchFamily="34" charset="0"/>
              </a:rPr>
              <a:t>&amp; Innovation Community </a:t>
            </a:r>
            <a:r>
              <a:rPr lang="en-GB" sz="1200" dirty="0" smtClean="0"/>
              <a:t>.  </a:t>
            </a:r>
            <a:r>
              <a:rPr lang="en-GB" sz="1200" dirty="0" smtClean="0">
                <a:hlinkClick r:id="rId3"/>
              </a:rPr>
              <a:t>Go online </a:t>
            </a:r>
            <a:r>
              <a:rPr lang="en-GB" sz="1200" dirty="0" smtClean="0"/>
              <a:t>and then </a:t>
            </a:r>
            <a:endParaRPr lang="en-GB" sz="1200" dirty="0"/>
          </a:p>
          <a:p>
            <a:pPr marL="457200" indent="-457200">
              <a:buFont typeface="+mj-lt"/>
              <a:buAutoNum type="arabicPeriod"/>
              <a:defRPr/>
            </a:pPr>
            <a:r>
              <a:rPr lang="en-GB" sz="1200" dirty="0" smtClean="0"/>
              <a:t>Go the  left hand bar and click on ‘Joining or setting up a </a:t>
            </a:r>
            <a:r>
              <a:rPr lang="en-GB" sz="1200" dirty="0" smtClean="0">
                <a:hlinkClick r:id="rId4"/>
              </a:rPr>
              <a:t>topic group </a:t>
            </a:r>
            <a:r>
              <a:rPr lang="en-GB" sz="1200" dirty="0" smtClean="0"/>
              <a:t>on </a:t>
            </a:r>
            <a:r>
              <a:rPr lang="en-GB" sz="1200" dirty="0" err="1" smtClean="0"/>
              <a:t>DestiNet</a:t>
            </a:r>
            <a:r>
              <a:rPr lang="en-GB" sz="1200" dirty="0" smtClean="0"/>
              <a:t>’, where you can follow instructions  to see what groups are available, and how to set up your own group.</a:t>
            </a:r>
          </a:p>
          <a:p>
            <a:pPr marL="457200" indent="-457200">
              <a:buFont typeface="Arial" pitchFamily="34" charset="0"/>
              <a:buAutoNum type="arabicPeriod"/>
              <a:defRPr/>
            </a:pPr>
            <a:r>
              <a:rPr lang="en-GB" sz="1200" dirty="0" smtClean="0"/>
              <a:t>As </a:t>
            </a:r>
            <a:r>
              <a:rPr lang="en-GB" sz="1200" dirty="0" err="1"/>
              <a:t>DestiNet</a:t>
            </a:r>
            <a:r>
              <a:rPr lang="en-GB" sz="1200" dirty="0"/>
              <a:t> is a quality-assessed information platform, You </a:t>
            </a:r>
            <a:r>
              <a:rPr lang="en-GB" sz="1200" dirty="0" smtClean="0"/>
              <a:t>will have to apply for folder contribution/administration rights first, then you will receive an email confirming your application.</a:t>
            </a:r>
          </a:p>
          <a:p>
            <a:pPr marL="0" indent="0">
              <a:buNone/>
              <a:defRPr/>
            </a:pPr>
            <a:endParaRPr lang="en-GB" dirty="0"/>
          </a:p>
        </p:txBody>
      </p:sp>
      <p:pic>
        <p:nvPicPr>
          <p:cNvPr id="51204" name="Picture 11"/>
          <p:cNvPicPr>
            <a:picLocks noChangeAspect="1" noChangeArrowheads="1"/>
          </p:cNvPicPr>
          <p:nvPr/>
        </p:nvPicPr>
        <p:blipFill>
          <a:blip r:embed="rId5">
            <a:extLst>
              <a:ext uri="{28A0092B-C50C-407E-A947-70E740481C1C}">
                <a14:useLocalDpi xmlns:a14="http://schemas.microsoft.com/office/drawing/2010/main" val="0"/>
              </a:ext>
            </a:extLst>
          </a:blip>
          <a:srcRect t="20767" r="80298" b="28767"/>
          <a:stretch>
            <a:fillRect/>
          </a:stretch>
        </p:blipFill>
        <p:spPr bwMode="auto">
          <a:xfrm>
            <a:off x="476672" y="1273899"/>
            <a:ext cx="1955006"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2113118" y="3779912"/>
            <a:ext cx="620854"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bwMode="auto">
          <a:xfrm>
            <a:off x="2733972" y="4026971"/>
            <a:ext cx="3456384" cy="3499048"/>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sz="1200" dirty="0"/>
              <a:t>Y</a:t>
            </a:r>
            <a:r>
              <a:rPr lang="en-GB" sz="1200" dirty="0" smtClean="0"/>
              <a:t>ou can then build the topic knowledge base by contributing information to the Portal using the left hand bar shown here. From this menu you and other topic learning area members can:</a:t>
            </a:r>
          </a:p>
          <a:p>
            <a:pPr>
              <a:defRPr/>
            </a:pPr>
            <a:r>
              <a:rPr lang="en-GB" sz="1200" dirty="0" smtClean="0"/>
              <a:t>Profile your own organisation</a:t>
            </a:r>
          </a:p>
          <a:p>
            <a:pPr>
              <a:defRPr/>
            </a:pPr>
            <a:r>
              <a:rPr lang="en-GB" sz="1200" dirty="0" smtClean="0"/>
              <a:t>Build your contact lists to establish the </a:t>
            </a:r>
            <a:r>
              <a:rPr lang="en-GB" sz="1200" dirty="0" smtClean="0">
                <a:hlinkClick r:id="rId6"/>
              </a:rPr>
              <a:t>Topic Knowledge &amp; Innovation coordination group </a:t>
            </a:r>
            <a:r>
              <a:rPr lang="en-GB" sz="1200" dirty="0" smtClean="0"/>
              <a:t> and its multi-stakeholder network</a:t>
            </a:r>
          </a:p>
          <a:p>
            <a:pPr>
              <a:defRPr/>
            </a:pPr>
            <a:r>
              <a:rPr lang="en-GB" sz="1200" dirty="0" smtClean="0"/>
              <a:t>List resources, publications and tools </a:t>
            </a:r>
            <a:r>
              <a:rPr lang="en-GB" sz="1200" dirty="0"/>
              <a:t>relevant to the topic</a:t>
            </a:r>
            <a:endParaRPr lang="en-GB" sz="1200" dirty="0" smtClean="0"/>
          </a:p>
          <a:p>
            <a:pPr>
              <a:defRPr/>
            </a:pPr>
            <a:r>
              <a:rPr lang="en-GB" sz="1200" dirty="0" smtClean="0"/>
              <a:t>Post news and events relevant to the topic</a:t>
            </a:r>
          </a:p>
          <a:p>
            <a:pPr>
              <a:defRPr/>
            </a:pPr>
            <a:r>
              <a:rPr lang="en-GB" sz="1200" dirty="0" smtClean="0"/>
              <a:t>Show  sustainable tourism market place products and services</a:t>
            </a:r>
          </a:p>
          <a:p>
            <a:pPr>
              <a:defRPr/>
            </a:pPr>
            <a:r>
              <a:rPr lang="en-GB" sz="1200" dirty="0" smtClean="0"/>
              <a:t>Set up a monitoring system for your topic in the Portal Observatory section</a:t>
            </a:r>
          </a:p>
          <a:p>
            <a:pPr marL="0" indent="0">
              <a:buFont typeface="Arial" pitchFamily="34" charset="0"/>
              <a:buNone/>
              <a:defRPr/>
            </a:pPr>
            <a:endParaRPr lang="en-GB" dirty="0"/>
          </a:p>
        </p:txBody>
      </p:sp>
      <p:sp>
        <p:nvSpPr>
          <p:cNvPr id="7" name="Rectangle 4"/>
          <p:cNvSpPr>
            <a:spLocks noChangeArrowheads="1"/>
          </p:cNvSpPr>
          <p:nvPr/>
        </p:nvSpPr>
        <p:spPr bwMode="auto">
          <a:xfrm>
            <a:off x="641971" y="7557967"/>
            <a:ext cx="5544615" cy="1182375"/>
          </a:xfrm>
          <a:prstGeom prst="rect">
            <a:avLst/>
          </a:prstGeom>
          <a:solidFill>
            <a:schemeClr val="bg1"/>
          </a:solidFill>
          <a:ln>
            <a:noFill/>
          </a:ln>
          <a:extLst/>
        </p:spPr>
        <p:txBody>
          <a:bodyPr wrap="square">
            <a:spAutoFit/>
          </a:bodyPr>
          <a:lstStyle/>
          <a:p>
            <a:pPr algn="just">
              <a:lnSpc>
                <a:spcPts val="1680"/>
              </a:lnSpc>
            </a:pPr>
            <a:r>
              <a:rPr lang="en-GB" sz="1200" b="1" i="1" dirty="0" smtClean="0"/>
              <a:t>Note that </a:t>
            </a:r>
            <a:r>
              <a:rPr lang="en-GB" sz="1200" b="1" i="1" dirty="0"/>
              <a:t>Tourism Knowledge &amp; Innovation Community </a:t>
            </a:r>
            <a:r>
              <a:rPr lang="en-GB" sz="1200" b="1" i="1" dirty="0" smtClean="0"/>
              <a:t>members will be allocated different access rights in the portal, allowing you to either contribute information or administer your own online folder space.  Please </a:t>
            </a:r>
            <a:r>
              <a:rPr lang="en-GB" sz="1200" b="1" i="1" dirty="0"/>
              <a:t>see the Contributor and Folder Administration  Inductions to </a:t>
            </a:r>
            <a:r>
              <a:rPr lang="en-GB" sz="1400" b="1" i="1" dirty="0">
                <a:latin typeface="+mn-lt"/>
              </a:rPr>
              <a:t>learn how these roles work in </a:t>
            </a:r>
            <a:r>
              <a:rPr lang="en-GB" sz="1400" b="1" i="1" dirty="0" err="1" smtClean="0">
                <a:latin typeface="+mn-lt"/>
              </a:rPr>
              <a:t>DestiNet</a:t>
            </a:r>
            <a:r>
              <a:rPr lang="en-GB" sz="2000" b="1" i="1" dirty="0" smtClean="0"/>
              <a:t>.</a:t>
            </a:r>
            <a:endParaRPr lang="en-GB" sz="2000" b="1" i="1" dirty="0"/>
          </a:p>
        </p:txBody>
      </p:sp>
      <p:sp>
        <p:nvSpPr>
          <p:cNvPr id="10" name="Rectangle 9"/>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33</a:t>
            </a:fld>
            <a:endParaRPr lang="de-DE"/>
          </a:p>
        </p:txBody>
      </p:sp>
      <p:sp>
        <p:nvSpPr>
          <p:cNvPr id="12"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1" name="Picture 10">
            <a:hlinkClick r:id="rId4"/>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619" y="251885"/>
            <a:ext cx="724938" cy="71971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845073" y="1331640"/>
            <a:ext cx="5364000" cy="53710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1073" y="1223791"/>
            <a:ext cx="1357824" cy="98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51" t="11889" r="17106" b="3950"/>
          <a:stretch/>
        </p:blipFill>
        <p:spPr bwMode="auto">
          <a:xfrm>
            <a:off x="2382296" y="5507999"/>
            <a:ext cx="2082478" cy="136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5542" y="3114259"/>
            <a:ext cx="1154958" cy="99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3571354"/>
            <a:ext cx="1933366" cy="106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6275" y="1503644"/>
            <a:ext cx="1650787" cy="101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70" t="13634" r="22880" b="9105"/>
          <a:stretch/>
        </p:blipFill>
        <p:spPr bwMode="auto">
          <a:xfrm flipH="1">
            <a:off x="2478324" y="1963774"/>
            <a:ext cx="2029873" cy="137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6330" y="290647"/>
            <a:ext cx="6145340" cy="923330"/>
          </a:xfrm>
          <a:prstGeom prst="rect">
            <a:avLst/>
          </a:prstGeom>
          <a:noFill/>
        </p:spPr>
        <p:txBody>
          <a:bodyPr wrap="square" rtlCol="0">
            <a:spAutoFit/>
          </a:bodyPr>
          <a:lstStyle/>
          <a:p>
            <a:pPr algn="ctr"/>
            <a:r>
              <a:rPr lang="en-GB" b="1" dirty="0" smtClean="0"/>
              <a:t>A Topic Knowledge </a:t>
            </a:r>
            <a:r>
              <a:rPr lang="en-GB" b="1" dirty="0"/>
              <a:t>&amp; Innovation Community</a:t>
            </a:r>
            <a:r>
              <a:rPr lang="en-GB" b="1" dirty="0" smtClean="0"/>
              <a:t> </a:t>
            </a:r>
            <a:r>
              <a:rPr lang="en-GB" b="1" dirty="0"/>
              <a:t>E</a:t>
            </a:r>
            <a:r>
              <a:rPr lang="en-GB" b="1" dirty="0" smtClean="0"/>
              <a:t>xample –  </a:t>
            </a:r>
            <a:r>
              <a:rPr lang="en-GB" b="1" dirty="0" smtClean="0">
                <a:solidFill>
                  <a:schemeClr val="tx2"/>
                </a:solidFill>
              </a:rPr>
              <a:t>The European Ecotourism </a:t>
            </a:r>
          </a:p>
          <a:p>
            <a:pPr algn="ctr"/>
            <a:r>
              <a:rPr lang="en-GB" b="1" dirty="0" smtClean="0">
                <a:solidFill>
                  <a:schemeClr val="tx2"/>
                </a:solidFill>
              </a:rPr>
              <a:t>Knowledge </a:t>
            </a:r>
            <a:r>
              <a:rPr lang="en-GB" b="1" dirty="0">
                <a:solidFill>
                  <a:schemeClr val="tx2"/>
                </a:solidFill>
              </a:rPr>
              <a:t>&amp; Innovation Community </a:t>
            </a:r>
          </a:p>
        </p:txBody>
      </p:sp>
      <p:sp>
        <p:nvSpPr>
          <p:cNvPr id="6" name="TextBox 5"/>
          <p:cNvSpPr txBox="1"/>
          <p:nvPr/>
        </p:nvSpPr>
        <p:spPr>
          <a:xfrm>
            <a:off x="695668" y="4565765"/>
            <a:ext cx="1581203" cy="1015663"/>
          </a:xfrm>
          <a:prstGeom prst="rect">
            <a:avLst/>
          </a:prstGeom>
          <a:solidFill>
            <a:schemeClr val="accent3">
              <a:lumMod val="20000"/>
              <a:lumOff val="80000"/>
            </a:schemeClr>
          </a:solidFill>
        </p:spPr>
        <p:txBody>
          <a:bodyPr wrap="square" rtlCol="0">
            <a:spAutoFit/>
          </a:bodyPr>
          <a:lstStyle/>
          <a:p>
            <a:pPr algn="ctr"/>
            <a:r>
              <a:rPr lang="en-GB" sz="1200" b="1" dirty="0" smtClean="0">
                <a:solidFill>
                  <a:srgbClr val="C00000"/>
                </a:solidFill>
                <a:latin typeface="+mn-lt"/>
              </a:rPr>
              <a:t>Moodle</a:t>
            </a:r>
            <a:r>
              <a:rPr lang="en-GB" sz="1200" b="1" dirty="0" smtClean="0">
                <a:latin typeface="+mn-lt"/>
              </a:rPr>
              <a:t> </a:t>
            </a:r>
          </a:p>
          <a:p>
            <a:pPr algn="ctr"/>
            <a:r>
              <a:rPr lang="en-GB" sz="1200" b="1" dirty="0" smtClean="0">
                <a:latin typeface="+mn-lt"/>
              </a:rPr>
              <a:t>European Ecotourism Labelling Standard training and evaluation tools</a:t>
            </a:r>
            <a:endParaRPr lang="en-GB" sz="1200" b="1" dirty="0">
              <a:latin typeface="+mn-lt"/>
            </a:endParaRPr>
          </a:p>
        </p:txBody>
      </p:sp>
      <p:sp>
        <p:nvSpPr>
          <p:cNvPr id="13" name="TextBox 12"/>
          <p:cNvSpPr txBox="1"/>
          <p:nvPr/>
        </p:nvSpPr>
        <p:spPr>
          <a:xfrm>
            <a:off x="506344" y="6881185"/>
            <a:ext cx="5845312" cy="1754326"/>
          </a:xfrm>
          <a:prstGeom prst="rect">
            <a:avLst/>
          </a:prstGeom>
          <a:noFill/>
        </p:spPr>
        <p:txBody>
          <a:bodyPr wrap="square" rtlCol="0">
            <a:spAutoFit/>
          </a:bodyPr>
          <a:lstStyle/>
          <a:p>
            <a:pPr algn="just"/>
            <a:r>
              <a:rPr lang="en-GB" sz="1200" dirty="0" smtClean="0">
                <a:latin typeface="+mn-lt"/>
              </a:rPr>
              <a:t>Here you can see how the </a:t>
            </a:r>
            <a:r>
              <a:rPr lang="en-GB" sz="1200" dirty="0" err="1" smtClean="0">
                <a:latin typeface="+mn-lt"/>
              </a:rPr>
              <a:t>DestiNet</a:t>
            </a:r>
            <a:r>
              <a:rPr lang="en-GB" sz="1200" dirty="0" smtClean="0">
                <a:latin typeface="+mn-lt"/>
              </a:rPr>
              <a:t> Portal tools are used to as a network development </a:t>
            </a:r>
            <a:r>
              <a:rPr lang="en-GB" sz="1200" dirty="0">
                <a:latin typeface="+mn-lt"/>
              </a:rPr>
              <a:t>&amp; </a:t>
            </a:r>
            <a:r>
              <a:rPr lang="en-GB" sz="1200" dirty="0" smtClean="0">
                <a:latin typeface="+mn-lt"/>
              </a:rPr>
              <a:t>management </a:t>
            </a:r>
            <a:r>
              <a:rPr lang="en-GB" sz="1200" dirty="0">
                <a:latin typeface="+mn-lt"/>
              </a:rPr>
              <a:t>s</a:t>
            </a:r>
            <a:r>
              <a:rPr lang="en-GB" sz="1200" dirty="0" smtClean="0">
                <a:latin typeface="+mn-lt"/>
              </a:rPr>
              <a:t>ystem </a:t>
            </a:r>
            <a:r>
              <a:rPr lang="en-GB" sz="1200" dirty="0">
                <a:latin typeface="+mn-lt"/>
              </a:rPr>
              <a:t>for </a:t>
            </a:r>
            <a:r>
              <a:rPr lang="en-GB" sz="1200" dirty="0" smtClean="0">
                <a:latin typeface="+mn-lt"/>
              </a:rPr>
              <a:t>ecotourism professionals, linking relevant stakeholder websites and on-line services to learn about and develop ecotourism entrepreneurial activities.  The Ecotourism</a:t>
            </a:r>
            <a:r>
              <a:rPr lang="en-GB" sz="1200" dirty="0" smtClean="0">
                <a:latin typeface="Calibri" pitchFamily="34" charset="0"/>
              </a:rPr>
              <a:t> </a:t>
            </a:r>
            <a:r>
              <a:rPr lang="en-GB" sz="1200" dirty="0">
                <a:latin typeface="Calibri" pitchFamily="34" charset="0"/>
              </a:rPr>
              <a:t>Knowledge &amp; Innovation Community </a:t>
            </a:r>
            <a:r>
              <a:rPr lang="en-GB" sz="1200" dirty="0" smtClean="0">
                <a:latin typeface="+mn-lt"/>
              </a:rPr>
              <a:t>includes: </a:t>
            </a:r>
            <a:r>
              <a:rPr lang="en-GB" sz="1200" dirty="0">
                <a:latin typeface="+mn-lt"/>
              </a:rPr>
              <a:t>a shared on-line project office </a:t>
            </a:r>
            <a:r>
              <a:rPr lang="en-GB" sz="1200" dirty="0" smtClean="0">
                <a:latin typeface="+mn-lt"/>
              </a:rPr>
              <a:t>space for the coordination body,  membership mapping, </a:t>
            </a:r>
            <a:r>
              <a:rPr lang="en-GB" sz="1200" dirty="0">
                <a:latin typeface="+mn-lt"/>
              </a:rPr>
              <a:t>an ecotourism topic management system, </a:t>
            </a:r>
            <a:r>
              <a:rPr lang="en-GB" sz="1200" dirty="0" smtClean="0">
                <a:latin typeface="+mn-lt"/>
              </a:rPr>
              <a:t>a multi-stakeholder, user-fed public access ecotourism knowledge base, a dynamic document on-line storage </a:t>
            </a:r>
            <a:r>
              <a:rPr lang="en-GB" sz="1200" dirty="0">
                <a:latin typeface="+mn-lt"/>
              </a:rPr>
              <a:t>s</a:t>
            </a:r>
            <a:r>
              <a:rPr lang="en-GB" sz="1200" dirty="0" smtClean="0">
                <a:latin typeface="+mn-lt"/>
              </a:rPr>
              <a:t>ystem, a market </a:t>
            </a:r>
            <a:r>
              <a:rPr lang="en-GB" sz="1200" dirty="0">
                <a:latin typeface="+mn-lt"/>
              </a:rPr>
              <a:t>a</a:t>
            </a:r>
            <a:r>
              <a:rPr lang="en-GB" sz="1200" dirty="0" smtClean="0">
                <a:latin typeface="+mn-lt"/>
              </a:rPr>
              <a:t>ccess tool, an ecotourism </a:t>
            </a:r>
            <a:r>
              <a:rPr lang="en-GB" sz="1200" dirty="0">
                <a:latin typeface="+mn-lt"/>
              </a:rPr>
              <a:t>o</a:t>
            </a:r>
            <a:r>
              <a:rPr lang="en-GB" sz="1200" dirty="0" smtClean="0">
                <a:latin typeface="+mn-lt"/>
              </a:rPr>
              <a:t>bservatory management system, plus additional tools and resources, including the use of the Portal as a post project management tool.</a:t>
            </a:r>
            <a:endParaRPr lang="en-GB" sz="1200" dirty="0">
              <a:latin typeface="+mn-lt"/>
            </a:endParaRPr>
          </a:p>
        </p:txBody>
      </p:sp>
      <p:sp>
        <p:nvSpPr>
          <p:cNvPr id="14" name="TextBox 13"/>
          <p:cNvSpPr txBox="1"/>
          <p:nvPr/>
        </p:nvSpPr>
        <p:spPr>
          <a:xfrm>
            <a:off x="2861338" y="3295549"/>
            <a:ext cx="1331470" cy="646331"/>
          </a:xfrm>
          <a:prstGeom prst="rect">
            <a:avLst/>
          </a:prstGeom>
          <a:solidFill>
            <a:schemeClr val="accent3">
              <a:lumMod val="20000"/>
              <a:lumOff val="80000"/>
            </a:schemeClr>
          </a:solidFill>
        </p:spPr>
        <p:txBody>
          <a:bodyPr wrap="square" rtlCol="0">
            <a:spAutoFit/>
          </a:bodyPr>
          <a:lstStyle/>
          <a:p>
            <a:pPr algn="ctr"/>
            <a:r>
              <a:rPr lang="en-GB" sz="1200" b="1" dirty="0" smtClean="0">
                <a:solidFill>
                  <a:srgbClr val="C00000"/>
                </a:solidFill>
                <a:latin typeface="+mn-lt"/>
              </a:rPr>
              <a:t>EEN Website </a:t>
            </a:r>
            <a:r>
              <a:rPr lang="en-GB" sz="1200" b="1" dirty="0" smtClean="0">
                <a:latin typeface="+mn-lt"/>
              </a:rPr>
              <a:t>– Dedicated project website </a:t>
            </a:r>
          </a:p>
        </p:txBody>
      </p:sp>
      <p:sp>
        <p:nvSpPr>
          <p:cNvPr id="18" name="TextBox 17"/>
          <p:cNvSpPr txBox="1"/>
          <p:nvPr/>
        </p:nvSpPr>
        <p:spPr>
          <a:xfrm>
            <a:off x="1104180" y="2450600"/>
            <a:ext cx="1183805" cy="830997"/>
          </a:xfrm>
          <a:prstGeom prst="rect">
            <a:avLst/>
          </a:prstGeom>
          <a:solidFill>
            <a:schemeClr val="accent3">
              <a:lumMod val="20000"/>
              <a:lumOff val="80000"/>
            </a:schemeClr>
          </a:solidFill>
        </p:spPr>
        <p:txBody>
          <a:bodyPr wrap="square" rtlCol="0">
            <a:spAutoFit/>
          </a:bodyPr>
          <a:lstStyle/>
          <a:p>
            <a:pPr algn="ctr"/>
            <a:r>
              <a:rPr lang="en-GB" sz="1200" b="1" dirty="0" smtClean="0">
                <a:latin typeface="+mn-lt"/>
              </a:rPr>
              <a:t>TIES – the ecotourism practitioners online forum</a:t>
            </a:r>
            <a:endParaRPr lang="en-GB" sz="1200" b="1" dirty="0">
              <a:latin typeface="+mn-lt"/>
            </a:endParaRPr>
          </a:p>
        </p:txBody>
      </p:sp>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7295" y="1696116"/>
            <a:ext cx="1303205" cy="85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0552" y="3803381"/>
            <a:ext cx="1375945" cy="93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508197" y="2189003"/>
            <a:ext cx="1536749" cy="830997"/>
          </a:xfrm>
          <a:prstGeom prst="rect">
            <a:avLst/>
          </a:prstGeom>
          <a:solidFill>
            <a:schemeClr val="accent3">
              <a:lumMod val="20000"/>
              <a:lumOff val="80000"/>
            </a:schemeClr>
          </a:solidFill>
        </p:spPr>
        <p:txBody>
          <a:bodyPr wrap="square" rtlCol="0">
            <a:spAutoFit/>
          </a:bodyPr>
          <a:lstStyle/>
          <a:p>
            <a:pPr algn="ctr"/>
            <a:r>
              <a:rPr lang="en-GB" sz="1200" b="1" dirty="0" smtClean="0">
                <a:latin typeface="+mn-lt"/>
              </a:rPr>
              <a:t>Skype, Adobe Connect, Second Life – face-to face meeting spaces</a:t>
            </a:r>
            <a:endParaRPr lang="en-GB" sz="1200" b="1" dirty="0">
              <a:latin typeface="+mn-lt"/>
            </a:endParaRPr>
          </a:p>
        </p:txBody>
      </p: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17672" y="4213907"/>
            <a:ext cx="1529747" cy="116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590122" y="5461812"/>
            <a:ext cx="1384846" cy="1200329"/>
          </a:xfrm>
          <a:prstGeom prst="rect">
            <a:avLst/>
          </a:prstGeom>
          <a:solidFill>
            <a:schemeClr val="accent3">
              <a:lumMod val="20000"/>
              <a:lumOff val="80000"/>
            </a:schemeClr>
          </a:solidFill>
        </p:spPr>
        <p:txBody>
          <a:bodyPr wrap="square" rtlCol="0">
            <a:spAutoFit/>
          </a:bodyPr>
          <a:lstStyle/>
          <a:p>
            <a:pPr algn="ctr"/>
            <a:r>
              <a:rPr lang="en-GB" sz="1200" b="1" dirty="0" smtClean="0">
                <a:solidFill>
                  <a:srgbClr val="C00000"/>
                </a:solidFill>
                <a:latin typeface="+mn-lt"/>
              </a:rPr>
              <a:t>Linked In  YouTube Facebook</a:t>
            </a:r>
            <a:r>
              <a:rPr lang="en-GB" sz="1200" b="1" dirty="0">
                <a:solidFill>
                  <a:srgbClr val="C00000"/>
                </a:solidFill>
                <a:latin typeface="+mn-lt"/>
              </a:rPr>
              <a:t> </a:t>
            </a:r>
            <a:r>
              <a:rPr lang="en-GB" sz="1200" b="1" dirty="0" smtClean="0">
                <a:solidFill>
                  <a:srgbClr val="C00000"/>
                </a:solidFill>
                <a:latin typeface="+mn-lt"/>
              </a:rPr>
              <a:t> Twitter  Flickr</a:t>
            </a:r>
            <a:r>
              <a:rPr lang="en-GB" sz="1200" b="1" dirty="0">
                <a:solidFill>
                  <a:srgbClr val="C00000"/>
                </a:solidFill>
                <a:latin typeface="+mn-lt"/>
              </a:rPr>
              <a:t> </a:t>
            </a:r>
            <a:r>
              <a:rPr lang="en-GB" sz="1200" b="1" dirty="0" smtClean="0">
                <a:solidFill>
                  <a:srgbClr val="C00000"/>
                </a:solidFill>
                <a:latin typeface="+mn-lt"/>
              </a:rPr>
              <a:t> etc..</a:t>
            </a:r>
            <a:endParaRPr lang="en-GB" sz="1200" b="1" dirty="0" smtClean="0">
              <a:latin typeface="+mn-lt"/>
            </a:endParaRPr>
          </a:p>
          <a:p>
            <a:pPr algn="ctr"/>
            <a:r>
              <a:rPr lang="en-GB" sz="1200" b="1" dirty="0" smtClean="0">
                <a:latin typeface="+mn-lt"/>
              </a:rPr>
              <a:t>- Online Discussion &amp; Image Exchange </a:t>
            </a:r>
            <a:r>
              <a:rPr lang="en-GB" sz="1200" b="1" dirty="0" err="1" smtClean="0">
                <a:latin typeface="+mn-lt"/>
              </a:rPr>
              <a:t>fora</a:t>
            </a:r>
            <a:endParaRPr lang="en-GB" sz="1200" b="1" dirty="0">
              <a:latin typeface="+mn-lt"/>
            </a:endParaRPr>
          </a:p>
        </p:txBody>
      </p:sp>
      <p:sp>
        <p:nvSpPr>
          <p:cNvPr id="20" name="TextBox 19"/>
          <p:cNvSpPr txBox="1"/>
          <p:nvPr/>
        </p:nvSpPr>
        <p:spPr>
          <a:xfrm>
            <a:off x="2727718" y="4124749"/>
            <a:ext cx="1402564" cy="1569660"/>
          </a:xfrm>
          <a:prstGeom prst="rect">
            <a:avLst/>
          </a:prstGeom>
          <a:solidFill>
            <a:schemeClr val="accent3">
              <a:lumMod val="20000"/>
              <a:lumOff val="80000"/>
            </a:schemeClr>
          </a:solidFill>
        </p:spPr>
        <p:txBody>
          <a:bodyPr wrap="square" rtlCol="0">
            <a:spAutoFit/>
          </a:bodyPr>
          <a:lstStyle/>
          <a:p>
            <a:pPr algn="ctr"/>
            <a:r>
              <a:rPr lang="en-GB" sz="1200" b="1" dirty="0" smtClean="0">
                <a:solidFill>
                  <a:srgbClr val="C00000"/>
                </a:solidFill>
                <a:latin typeface="+mn-lt"/>
                <a:hlinkClick r:id="rId11"/>
              </a:rPr>
              <a:t> </a:t>
            </a:r>
            <a:r>
              <a:rPr lang="en-GB" sz="1200" b="1" dirty="0" err="1">
                <a:solidFill>
                  <a:srgbClr val="C00000"/>
                </a:solidFill>
                <a:latin typeface="+mn-lt"/>
                <a:hlinkClick r:id="rId12"/>
              </a:rPr>
              <a:t>DestiNet</a:t>
            </a:r>
            <a:r>
              <a:rPr lang="en-GB" sz="1200" b="1" dirty="0">
                <a:solidFill>
                  <a:srgbClr val="C00000"/>
                </a:solidFill>
                <a:latin typeface="+mn-lt"/>
                <a:hlinkClick r:id="rId12"/>
              </a:rPr>
              <a:t>  </a:t>
            </a:r>
            <a:r>
              <a:rPr lang="en-GB" sz="1200" b="1" dirty="0">
                <a:latin typeface="+mn-lt"/>
                <a:hlinkClick r:id="rId12"/>
              </a:rPr>
              <a:t>E</a:t>
            </a:r>
            <a:r>
              <a:rPr lang="en-GB" sz="1200" b="1" dirty="0" smtClean="0">
                <a:latin typeface="+mn-lt"/>
                <a:hlinkClick r:id="rId12"/>
              </a:rPr>
              <a:t>cotourism Knowledge and Innovation Community  </a:t>
            </a:r>
            <a:r>
              <a:rPr lang="en-GB" sz="1200" b="1" dirty="0">
                <a:latin typeface="+mn-lt"/>
              </a:rPr>
              <a:t>Management System</a:t>
            </a:r>
            <a:r>
              <a:rPr lang="en-GB" sz="1200" b="1" dirty="0" smtClean="0">
                <a:latin typeface="+mn-lt"/>
              </a:rPr>
              <a:t> linking all network elements</a:t>
            </a:r>
            <a:endParaRPr lang="en-GB" sz="1200" b="1" dirty="0">
              <a:latin typeface="+mn-lt"/>
            </a:endParaRPr>
          </a:p>
        </p:txBody>
      </p:sp>
      <p:sp>
        <p:nvSpPr>
          <p:cNvPr id="23" name="Rectangle 22"/>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pPr>
              <a:defRPr/>
            </a:pPr>
            <a:fld id="{23E73079-3305-4BEC-8A82-ABFC85BE8A1F}" type="slidenum">
              <a:rPr lang="de-DE" smtClean="0"/>
              <a:pPr>
                <a:defRPr/>
              </a:pPr>
              <a:t>34</a:t>
            </a:fld>
            <a:endParaRPr lang="de-DE"/>
          </a:p>
        </p:txBody>
      </p:sp>
      <p:sp>
        <p:nvSpPr>
          <p:cNvPr id="25"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extLst>
      <p:ext uri="{BB962C8B-B14F-4D97-AF65-F5344CB8AC3E}">
        <p14:creationId xmlns:p14="http://schemas.microsoft.com/office/powerpoint/2010/main" val="1300581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96" y="395536"/>
            <a:ext cx="5616624" cy="2736304"/>
          </a:xfrm>
          <a:prstGeom prst="rect">
            <a:avLst/>
          </a:prstGeom>
        </p:spPr>
      </p:pic>
      <p:sp>
        <p:nvSpPr>
          <p:cNvPr id="53250" name="Title 1"/>
          <p:cNvSpPr>
            <a:spLocks noGrp="1"/>
          </p:cNvSpPr>
          <p:nvPr>
            <p:ph type="title"/>
          </p:nvPr>
        </p:nvSpPr>
        <p:spPr>
          <a:xfrm>
            <a:off x="637719" y="1001688"/>
            <a:ext cx="5726578" cy="1524000"/>
          </a:xfrm>
        </p:spPr>
        <p:txBody>
          <a:bodyPr/>
          <a:lstStyle/>
          <a:p>
            <a:r>
              <a:rPr lang="en-GB" sz="3200" dirty="0" smtClean="0">
                <a:solidFill>
                  <a:srgbClr val="FFC000"/>
                </a:solidFill>
              </a:rPr>
              <a:t>Part II  Section 2</a:t>
            </a:r>
            <a:br>
              <a:rPr lang="en-GB" sz="3200" dirty="0" smtClean="0">
                <a:solidFill>
                  <a:srgbClr val="FFC000"/>
                </a:solidFill>
              </a:rPr>
            </a:br>
            <a:r>
              <a:rPr lang="en-GB" sz="3200" dirty="0" smtClean="0">
                <a:solidFill>
                  <a:srgbClr val="FFC000"/>
                </a:solidFill>
              </a:rPr>
              <a:t/>
            </a:r>
            <a:br>
              <a:rPr lang="en-GB" sz="3200" dirty="0" smtClean="0">
                <a:solidFill>
                  <a:srgbClr val="FFC000"/>
                </a:solidFill>
              </a:rPr>
            </a:br>
            <a:r>
              <a:rPr lang="en-GB" sz="3200" dirty="0" smtClean="0">
                <a:solidFill>
                  <a:srgbClr val="FFC000"/>
                </a:solidFill>
              </a:rPr>
              <a:t> </a:t>
            </a:r>
            <a:r>
              <a:rPr lang="en-GB" dirty="0" smtClean="0">
                <a:solidFill>
                  <a:srgbClr val="FFC000"/>
                </a:solidFill>
              </a:rPr>
              <a:t>Setting up a  Destination </a:t>
            </a:r>
            <a:br>
              <a:rPr lang="en-GB" dirty="0" smtClean="0">
                <a:solidFill>
                  <a:srgbClr val="FFC000"/>
                </a:solidFill>
              </a:rPr>
            </a:br>
            <a:r>
              <a:rPr lang="en-GB" dirty="0" smtClean="0">
                <a:solidFill>
                  <a:srgbClr val="FFC000"/>
                </a:solidFill>
              </a:rPr>
              <a:t>Knowledge </a:t>
            </a:r>
            <a:r>
              <a:rPr lang="en-GB" dirty="0">
                <a:solidFill>
                  <a:srgbClr val="FFC000"/>
                </a:solidFill>
              </a:rPr>
              <a:t>&amp; Innovation Community </a:t>
            </a:r>
            <a:r>
              <a:rPr lang="en-GB" sz="3200" dirty="0" smtClean="0">
                <a:solidFill>
                  <a:srgbClr val="FFC000"/>
                </a:solidFill>
              </a:rPr>
              <a:t/>
            </a:r>
            <a:br>
              <a:rPr lang="en-GB" sz="3200" dirty="0" smtClean="0">
                <a:solidFill>
                  <a:srgbClr val="FFC000"/>
                </a:solidFill>
              </a:rPr>
            </a:br>
            <a:endParaRPr lang="en-GB" sz="3200" dirty="0" smtClean="0">
              <a:solidFill>
                <a:srgbClr val="FFC000"/>
              </a:solidFill>
            </a:endParaRPr>
          </a:p>
        </p:txBody>
      </p:sp>
      <p:sp>
        <p:nvSpPr>
          <p:cNvPr id="4" name="Rectangle 2">
            <a:hlinkClick r:id="rId3"/>
          </p:cNvPr>
          <p:cNvSpPr>
            <a:spLocks noChangeArrowheads="1"/>
          </p:cNvSpPr>
          <p:nvPr/>
        </p:nvSpPr>
        <p:spPr bwMode="auto">
          <a:xfrm>
            <a:off x="1023836" y="3491880"/>
            <a:ext cx="4860000" cy="4860000"/>
          </a:xfrm>
          <a:prstGeom prst="rect">
            <a:avLst/>
          </a:prstGeom>
          <a:blipFill dpi="0" rotWithShape="0">
            <a:blip r:embed="rId4"/>
            <a:srcRect/>
            <a:stretch>
              <a:fillRect t="-16731" b="-25931"/>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dirty="0">
              <a:latin typeface="Arial" charset="0"/>
            </a:endParaRPr>
          </a:p>
        </p:txBody>
      </p:sp>
      <p:sp>
        <p:nvSpPr>
          <p:cNvPr id="5" name="Rectangle 4"/>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35</a:t>
            </a:fld>
            <a:endParaRPr lang="de-DE"/>
          </a:p>
        </p:txBody>
      </p:sp>
      <p:sp>
        <p:nvSpPr>
          <p:cNvPr id="2" name="TextBox 1"/>
          <p:cNvSpPr txBox="1"/>
          <p:nvPr/>
        </p:nvSpPr>
        <p:spPr>
          <a:xfrm>
            <a:off x="1023836" y="2843808"/>
            <a:ext cx="5400600" cy="307777"/>
          </a:xfrm>
          <a:prstGeom prst="rect">
            <a:avLst/>
          </a:prstGeom>
          <a:noFill/>
        </p:spPr>
        <p:txBody>
          <a:bodyPr wrap="square" rtlCol="0">
            <a:spAutoFit/>
          </a:bodyPr>
          <a:lstStyle/>
          <a:p>
            <a:r>
              <a:rPr lang="en-GB" sz="1400" b="1" dirty="0" smtClean="0">
                <a:solidFill>
                  <a:srgbClr val="FFFF00"/>
                </a:solidFill>
                <a:latin typeface="+mn-lt"/>
              </a:rPr>
              <a:t>Destination </a:t>
            </a:r>
            <a:r>
              <a:rPr lang="en-GB" sz="1400" b="1" dirty="0">
                <a:solidFill>
                  <a:srgbClr val="FFFF00"/>
                </a:solidFill>
                <a:latin typeface="+mn-lt"/>
              </a:rPr>
              <a:t>Tourism Knowledge &amp; Innovation Community </a:t>
            </a:r>
            <a:r>
              <a:rPr lang="en-GB" sz="1400" b="1" dirty="0" smtClean="0">
                <a:solidFill>
                  <a:srgbClr val="FFFF00"/>
                </a:solidFill>
                <a:latin typeface="+mn-lt"/>
              </a:rPr>
              <a:t>Toolkit </a:t>
            </a:r>
            <a:endParaRPr lang="en-GB" sz="1400" b="1" dirty="0">
              <a:solidFill>
                <a:srgbClr val="FFFF00"/>
              </a:solidFill>
              <a:latin typeface="+mn-lt"/>
            </a:endParaRPr>
          </a:p>
        </p:txBody>
      </p:sp>
      <p:sp>
        <p:nvSpPr>
          <p:cNvPr id="8"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91282" y="199904"/>
            <a:ext cx="6110436" cy="749432"/>
          </a:xfrm>
        </p:spPr>
        <p:txBody>
          <a:bodyPr/>
          <a:lstStyle/>
          <a:p>
            <a:r>
              <a:rPr lang="en-GB" sz="2400" dirty="0" smtClean="0"/>
              <a:t>Setting up a Destination </a:t>
            </a:r>
            <a:br>
              <a:rPr lang="en-GB" sz="2400" dirty="0" smtClean="0"/>
            </a:br>
            <a:r>
              <a:rPr lang="en-GB" sz="2400" dirty="0" smtClean="0"/>
              <a:t>     </a:t>
            </a:r>
            <a:r>
              <a:rPr lang="en-GB" sz="2400" dirty="0" smtClean="0">
                <a:latin typeface="Calibri" pitchFamily="34" charset="0"/>
              </a:rPr>
              <a:t>Knowledge </a:t>
            </a:r>
            <a:r>
              <a:rPr lang="en-GB" sz="2400" dirty="0">
                <a:latin typeface="Calibri" pitchFamily="34" charset="0"/>
              </a:rPr>
              <a:t>&amp; Innovation Community </a:t>
            </a:r>
            <a:endParaRPr lang="en-GB" sz="2400" dirty="0" smtClean="0"/>
          </a:p>
        </p:txBody>
      </p:sp>
      <p:sp>
        <p:nvSpPr>
          <p:cNvPr id="45059" name="Content Placeholder 2"/>
          <p:cNvSpPr>
            <a:spLocks noGrp="1"/>
          </p:cNvSpPr>
          <p:nvPr>
            <p:ph idx="1"/>
          </p:nvPr>
        </p:nvSpPr>
        <p:spPr>
          <a:xfrm>
            <a:off x="2287662" y="2987824"/>
            <a:ext cx="3912855" cy="6572251"/>
          </a:xfrm>
        </p:spPr>
        <p:txBody>
          <a:bodyPr/>
          <a:lstStyle/>
          <a:p>
            <a:pPr marL="0" indent="0">
              <a:buNone/>
              <a:defRPr/>
            </a:pPr>
            <a:r>
              <a:rPr lang="en-GB" sz="1200" dirty="0" smtClean="0"/>
              <a:t>The </a:t>
            </a:r>
            <a:r>
              <a:rPr lang="en-GB" sz="1200" dirty="0" err="1" smtClean="0"/>
              <a:t>DestiNet</a:t>
            </a:r>
            <a:r>
              <a:rPr lang="en-GB" sz="1200" dirty="0" smtClean="0"/>
              <a:t> Portal  has been designed as an on-line  tool to set up  a Destination </a:t>
            </a:r>
            <a:r>
              <a:rPr lang="en-GB" sz="1200" dirty="0" smtClean="0">
                <a:latin typeface="Calibri" pitchFamily="34" charset="0"/>
              </a:rPr>
              <a:t>Knowledge </a:t>
            </a:r>
            <a:r>
              <a:rPr lang="en-GB" sz="1200" dirty="0">
                <a:latin typeface="Calibri" pitchFamily="34" charset="0"/>
              </a:rPr>
              <a:t>&amp; Innovation Community </a:t>
            </a:r>
            <a:r>
              <a:rPr lang="en-GB" sz="1200" dirty="0" smtClean="0"/>
              <a:t>. </a:t>
            </a:r>
          </a:p>
          <a:p>
            <a:pPr marL="457200" indent="-457200">
              <a:buFont typeface="+mj-lt"/>
              <a:buAutoNum type="arabicPeriod"/>
              <a:defRPr/>
            </a:pPr>
            <a:r>
              <a:rPr lang="en-GB" sz="1200" dirty="0" smtClean="0"/>
              <a:t>Go the  left hand bar and click on Create</a:t>
            </a:r>
            <a:r>
              <a:rPr lang="en-GB" sz="1200" b="1" dirty="0" smtClean="0"/>
              <a:t> a </a:t>
            </a:r>
            <a:r>
              <a:rPr lang="en-GB" sz="1200" b="1" dirty="0" err="1" smtClean="0"/>
              <a:t>DestiNet</a:t>
            </a:r>
            <a:r>
              <a:rPr lang="en-GB" sz="1200" b="1" dirty="0" smtClean="0"/>
              <a:t> Hub</a:t>
            </a:r>
            <a:r>
              <a:rPr lang="en-GB" sz="1200" dirty="0" smtClean="0"/>
              <a:t>, where you  can follow instructions  on how to set up your own destination KIC at either local regional or national level.</a:t>
            </a:r>
          </a:p>
          <a:p>
            <a:pPr marL="457200" indent="-457200">
              <a:buFont typeface="+mj-lt"/>
              <a:buAutoNum type="arabicPeriod"/>
              <a:defRPr/>
            </a:pPr>
            <a:r>
              <a:rPr lang="en-GB" sz="1200" dirty="0" smtClean="0"/>
              <a:t>You will have to apply for folder administration rights, as </a:t>
            </a:r>
            <a:r>
              <a:rPr lang="en-GB" sz="1200" dirty="0" err="1" smtClean="0"/>
              <a:t>DestiNet</a:t>
            </a:r>
            <a:r>
              <a:rPr lang="en-GB" sz="1200" dirty="0" smtClean="0"/>
              <a:t> is a quality-assessed information platform,  and you will receive an email confirming your application .</a:t>
            </a:r>
          </a:p>
          <a:p>
            <a:pPr marL="457200" indent="-457200">
              <a:buFont typeface="+mj-lt"/>
              <a:buAutoNum type="arabicPeriod"/>
              <a:defRPr/>
            </a:pPr>
            <a:r>
              <a:rPr lang="en-GB" sz="1200" dirty="0"/>
              <a:t>You will be given a folder under the Who’s Who menu.  You will need to add relevant stakeholders and information</a:t>
            </a:r>
            <a:endParaRPr lang="en-GB" sz="1200" dirty="0" smtClean="0"/>
          </a:p>
          <a:p>
            <a:pPr marL="0" indent="0">
              <a:buNone/>
              <a:defRPr/>
            </a:pPr>
            <a:r>
              <a:rPr lang="en-GB" sz="1200" dirty="0" smtClean="0"/>
              <a:t>The </a:t>
            </a:r>
            <a:r>
              <a:rPr lang="en-GB" sz="1200" dirty="0"/>
              <a:t>key idea of the site design is to add content </a:t>
            </a:r>
            <a:r>
              <a:rPr lang="en-GB" sz="1200" dirty="0" smtClean="0"/>
              <a:t>to </a:t>
            </a:r>
            <a:r>
              <a:rPr lang="en-GB" sz="1200" dirty="0"/>
              <a:t>the </a:t>
            </a:r>
            <a:r>
              <a:rPr lang="en-GB" sz="1200" b="1" dirty="0">
                <a:hlinkClick r:id="rId2"/>
              </a:rPr>
              <a:t>top yellow menu </a:t>
            </a:r>
            <a:r>
              <a:rPr lang="en-GB" sz="1200" b="1" dirty="0" smtClean="0">
                <a:hlinkClick r:id="rId2"/>
              </a:rPr>
              <a:t>bar options </a:t>
            </a:r>
            <a:r>
              <a:rPr lang="en-GB" sz="1200" dirty="0" smtClean="0"/>
              <a:t>, using </a:t>
            </a:r>
            <a:r>
              <a:rPr lang="en-GB" sz="1200" dirty="0"/>
              <a:t>the </a:t>
            </a:r>
            <a:endParaRPr lang="en-GB" sz="1200" dirty="0" smtClean="0"/>
          </a:p>
          <a:p>
            <a:pPr marL="0" indent="0">
              <a:buNone/>
              <a:defRPr/>
            </a:pPr>
            <a:r>
              <a:rPr lang="en-GB" sz="1200" b="1" dirty="0" smtClean="0">
                <a:hlinkClick r:id="rId2"/>
              </a:rPr>
              <a:t>yellow </a:t>
            </a:r>
            <a:r>
              <a:rPr lang="en-GB" sz="1200" b="1" dirty="0">
                <a:hlinkClick r:id="rId2"/>
              </a:rPr>
              <a:t>left hand menu </a:t>
            </a:r>
            <a:r>
              <a:rPr lang="en-GB" sz="1200" b="1" dirty="0" smtClean="0"/>
              <a:t>bar to input your information. </a:t>
            </a:r>
            <a:endParaRPr lang="en-GB" sz="1200" b="1" dirty="0"/>
          </a:p>
          <a:p>
            <a:pPr>
              <a:defRPr/>
            </a:pPr>
            <a:endParaRPr lang="en-GB" sz="1200" dirty="0"/>
          </a:p>
          <a:p>
            <a:pPr marL="457200" indent="-457200">
              <a:buFont typeface="+mj-lt"/>
              <a:buAutoNum type="arabicPeriod"/>
              <a:defRPr/>
            </a:pPr>
            <a:endParaRPr lang="en-GB" sz="1200" dirty="0" smtClean="0"/>
          </a:p>
          <a:p>
            <a:pPr marL="457200" indent="-457200">
              <a:buFont typeface="+mj-lt"/>
              <a:buAutoNum type="arabicPeriod"/>
              <a:defRPr/>
            </a:pPr>
            <a:endParaRPr lang="en-GB" sz="1200" dirty="0"/>
          </a:p>
        </p:txBody>
      </p:sp>
      <p:pic>
        <p:nvPicPr>
          <p:cNvPr id="54276" name="Picture 11"/>
          <p:cNvPicPr>
            <a:picLocks noChangeAspect="1" noChangeArrowheads="1"/>
          </p:cNvPicPr>
          <p:nvPr/>
        </p:nvPicPr>
        <p:blipFill>
          <a:blip r:embed="rId3">
            <a:extLst>
              <a:ext uri="{28A0092B-C50C-407E-A947-70E740481C1C}">
                <a14:useLocalDpi xmlns:a14="http://schemas.microsoft.com/office/drawing/2010/main" val="0"/>
              </a:ext>
            </a:extLst>
          </a:blip>
          <a:srcRect t="20767" r="80298" b="28767"/>
          <a:stretch>
            <a:fillRect/>
          </a:stretch>
        </p:blipFill>
        <p:spPr bwMode="auto">
          <a:xfrm>
            <a:off x="332656" y="1835696"/>
            <a:ext cx="1955006" cy="684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1706187" y="7884368"/>
            <a:ext cx="428916"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980" t="27758" r="51822" b="60805"/>
          <a:stretch/>
        </p:blipFill>
        <p:spPr>
          <a:xfrm>
            <a:off x="514776" y="1547664"/>
            <a:ext cx="5218591" cy="1440160"/>
          </a:xfrm>
          <a:prstGeom prst="rect">
            <a:avLst/>
          </a:prstGeom>
        </p:spPr>
      </p:pic>
      <p:cxnSp>
        <p:nvCxnSpPr>
          <p:cNvPr id="12" name="Straight Connector 11"/>
          <p:cNvCxnSpPr/>
          <p:nvPr/>
        </p:nvCxnSpPr>
        <p:spPr>
          <a:xfrm flipV="1">
            <a:off x="2135103" y="6228184"/>
            <a:ext cx="0" cy="16561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091271" y="2919398"/>
            <a:ext cx="0" cy="313081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35103" y="6228184"/>
            <a:ext cx="152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08980" y="6048822"/>
            <a:ext cx="2181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52736" y="2656384"/>
            <a:ext cx="0" cy="28803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4"/>
          <p:cNvSpPr>
            <a:spLocks noChangeArrowheads="1"/>
          </p:cNvSpPr>
          <p:nvPr/>
        </p:nvSpPr>
        <p:spPr bwMode="auto">
          <a:xfrm>
            <a:off x="2076355" y="7040048"/>
            <a:ext cx="4285937"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1680"/>
              </a:lnSpc>
            </a:pPr>
            <a:r>
              <a:rPr lang="en-GB" sz="1200" b="1" i="1" dirty="0" smtClean="0"/>
              <a:t>Note </a:t>
            </a:r>
            <a:r>
              <a:rPr lang="en-GB" sz="1200" b="1" i="1" dirty="0"/>
              <a:t>that Tourism </a:t>
            </a:r>
            <a:r>
              <a:rPr lang="en-GB" sz="1200" b="1" i="1" dirty="0" smtClean="0"/>
              <a:t>KIC members will be allocated different access rights in the portal, allowing you to either contribute information or administer your own online folder space.  Please </a:t>
            </a:r>
            <a:r>
              <a:rPr lang="en-GB" sz="1200" b="1" i="1" dirty="0"/>
              <a:t>see the </a:t>
            </a:r>
            <a:r>
              <a:rPr lang="en-GB" sz="1200" b="1" i="1" dirty="0">
                <a:hlinkClick r:id="rId5"/>
              </a:rPr>
              <a:t>Contributor and Folder </a:t>
            </a:r>
            <a:r>
              <a:rPr lang="en-GB" sz="1200" b="1" i="1" dirty="0" smtClean="0">
                <a:hlinkClick r:id="rId5"/>
              </a:rPr>
              <a:t>Administration </a:t>
            </a:r>
            <a:r>
              <a:rPr lang="en-GB" sz="1200" b="1" i="1" dirty="0">
                <a:hlinkClick r:id="rId5"/>
              </a:rPr>
              <a:t>Inductions</a:t>
            </a:r>
            <a:r>
              <a:rPr lang="en-GB" sz="1200" b="1" i="1" dirty="0"/>
              <a:t> to </a:t>
            </a:r>
            <a:r>
              <a:rPr lang="en-GB" sz="1400" b="1" i="1" dirty="0">
                <a:latin typeface="+mn-lt"/>
              </a:rPr>
              <a:t>learn how these roles work in </a:t>
            </a:r>
            <a:r>
              <a:rPr lang="en-GB" sz="1400" b="1" i="1" dirty="0" err="1" smtClean="0">
                <a:latin typeface="+mn-lt"/>
              </a:rPr>
              <a:t>DestiNet</a:t>
            </a:r>
            <a:r>
              <a:rPr lang="en-GB" sz="2000" b="1" i="1" dirty="0" smtClean="0"/>
              <a:t>.</a:t>
            </a:r>
            <a:endParaRPr lang="en-GB" sz="2000" b="1" i="1" dirty="0"/>
          </a:p>
        </p:txBody>
      </p:sp>
      <p:sp>
        <p:nvSpPr>
          <p:cNvPr id="13" name="Rectangle 12"/>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36</a:t>
            </a:fld>
            <a:endParaRPr lang="de-DE"/>
          </a:p>
        </p:txBody>
      </p:sp>
      <p:sp>
        <p:nvSpPr>
          <p:cNvPr id="19"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6" name="Picture 15">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619" y="251885"/>
            <a:ext cx="724938" cy="719716"/>
          </a:xfrm>
          <a:prstGeom prst="rect">
            <a:avLst/>
          </a:prstGeom>
        </p:spPr>
      </p:pic>
      <p:cxnSp>
        <p:nvCxnSpPr>
          <p:cNvPr id="20" name="Straight Connector 19"/>
          <p:cNvCxnSpPr/>
          <p:nvPr/>
        </p:nvCxnSpPr>
        <p:spPr>
          <a:xfrm>
            <a:off x="1052736" y="2919398"/>
            <a:ext cx="10385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2"/>
          <p:cNvSpPr txBox="1">
            <a:spLocks noChangeArrowheads="1"/>
          </p:cNvSpPr>
          <p:nvPr/>
        </p:nvSpPr>
        <p:spPr bwMode="auto">
          <a:xfrm>
            <a:off x="2724380" y="2057505"/>
            <a:ext cx="3386242" cy="2462213"/>
          </a:xfrm>
          <a:prstGeom prst="rect">
            <a:avLst/>
          </a:prstGeom>
          <a:noFill/>
          <a:ln w="9525">
            <a:noFill/>
            <a:miter lim="800000"/>
            <a:headEnd/>
            <a:tailEnd/>
          </a:ln>
        </p:spPr>
        <p:txBody>
          <a:bodyPr wrap="square">
            <a:spAutoFit/>
          </a:bodyPr>
          <a:lstStyle/>
          <a:p>
            <a:pPr marL="180000" algn="just">
              <a:spcBef>
                <a:spcPts val="1200"/>
              </a:spcBef>
              <a:defRPr/>
            </a:pPr>
            <a:r>
              <a:rPr lang="de-DE" sz="1200" dirty="0">
                <a:latin typeface="+mn-lt"/>
              </a:rPr>
              <a:t>Add your own contacts  to this section, using the left hand bar. Note that you </a:t>
            </a:r>
            <a:r>
              <a:rPr lang="de-DE" sz="1200" dirty="0" smtClean="0">
                <a:latin typeface="+mn-lt"/>
              </a:rPr>
              <a:t>can </a:t>
            </a:r>
            <a:r>
              <a:rPr lang="de-DE" sz="1200" dirty="0">
                <a:latin typeface="+mn-lt"/>
              </a:rPr>
              <a:t>also profile these organsiations </a:t>
            </a:r>
            <a:r>
              <a:rPr lang="de-DE" sz="1200" dirty="0" smtClean="0">
                <a:latin typeface="+mn-lt"/>
                <a:cs typeface="Arial" pitchFamily="34" charset="0"/>
              </a:rPr>
              <a:t>This tool will list and map the coordination </a:t>
            </a:r>
            <a:r>
              <a:rPr lang="de-DE" sz="1200" dirty="0">
                <a:latin typeface="+mn-lt"/>
                <a:cs typeface="Arial" pitchFamily="34" charset="0"/>
              </a:rPr>
              <a:t>group, useful organisations and knowledge network </a:t>
            </a:r>
            <a:r>
              <a:rPr lang="de-DE" sz="1200" dirty="0" smtClean="0">
                <a:latin typeface="+mn-lt"/>
                <a:cs typeface="Arial" pitchFamily="34" charset="0"/>
              </a:rPr>
              <a:t>members in your Destination Learning Area</a:t>
            </a:r>
            <a:endParaRPr lang="de-DE" sz="1200" dirty="0">
              <a:latin typeface="+mn-lt"/>
              <a:cs typeface="Arial" pitchFamily="34" charset="0"/>
            </a:endParaRPr>
          </a:p>
          <a:p>
            <a:pPr marL="180000" algn="just">
              <a:spcBef>
                <a:spcPts val="1200"/>
              </a:spcBef>
              <a:defRPr/>
            </a:pPr>
            <a:r>
              <a:rPr lang="de-DE" sz="1200" dirty="0" smtClean="0">
                <a:latin typeface="+mn-lt"/>
              </a:rPr>
              <a:t>This list will also contain a list of learning experience providers in your destination, as well as who is interested in or who can support  improvements in </a:t>
            </a:r>
            <a:r>
              <a:rPr lang="de-DE" sz="1200" dirty="0">
                <a:latin typeface="+mn-lt"/>
              </a:rPr>
              <a:t>quality and access to learning about making tourism more competitive and sustainable. </a:t>
            </a:r>
            <a:endParaRPr lang="de-DE" sz="1200" dirty="0" smtClean="0">
              <a:latin typeface="+mn-lt"/>
            </a:endParaRPr>
          </a:p>
        </p:txBody>
      </p:sp>
      <p:pic>
        <p:nvPicPr>
          <p:cNvPr id="56323" name="Picture 4" descr="b-wh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40" y="179512"/>
            <a:ext cx="94787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itel 1">
            <a:hlinkClick r:id="rId2"/>
          </p:cNvPr>
          <p:cNvSpPr>
            <a:spLocks/>
          </p:cNvSpPr>
          <p:nvPr/>
        </p:nvSpPr>
        <p:spPr bwMode="auto">
          <a:xfrm>
            <a:off x="478978" y="240600"/>
            <a:ext cx="5940029" cy="55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ctr"/>
            <a:r>
              <a:rPr lang="de-DE" sz="2400" b="1" dirty="0" smtClean="0">
                <a:latin typeface="+mj-lt"/>
                <a:cs typeface="Arial" pitchFamily="34" charset="0"/>
              </a:rPr>
              <a:t>Stakeholder </a:t>
            </a:r>
            <a:r>
              <a:rPr lang="de-DE" sz="2400" b="1" dirty="0">
                <a:latin typeface="+mj-lt"/>
                <a:cs typeface="Arial" pitchFamily="34" charset="0"/>
              </a:rPr>
              <a:t>Mapping </a:t>
            </a:r>
            <a:r>
              <a:rPr lang="de-DE" sz="2400" b="1" dirty="0" smtClean="0">
                <a:latin typeface="+mj-lt"/>
                <a:cs typeface="Arial" pitchFamily="34" charset="0"/>
              </a:rPr>
              <a:t>Tool </a:t>
            </a:r>
          </a:p>
        </p:txBody>
      </p:sp>
      <p:pic>
        <p:nvPicPr>
          <p:cNvPr id="56331" name="Picture 2"/>
          <p:cNvPicPr>
            <a:picLocks noChangeAspect="1" noChangeArrowheads="1"/>
          </p:cNvPicPr>
          <p:nvPr/>
        </p:nvPicPr>
        <p:blipFill>
          <a:blip r:embed="rId4">
            <a:extLst>
              <a:ext uri="{28A0092B-C50C-407E-A947-70E740481C1C}">
                <a14:useLocalDpi xmlns:a14="http://schemas.microsoft.com/office/drawing/2010/main" val="0"/>
              </a:ext>
            </a:extLst>
          </a:blip>
          <a:srcRect l="5508" t="10826" r="67493" b="55199"/>
          <a:stretch>
            <a:fillRect/>
          </a:stretch>
        </p:blipFill>
        <p:spPr bwMode="auto">
          <a:xfrm>
            <a:off x="3393773" y="4550668"/>
            <a:ext cx="2646759" cy="332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4149080" y="4283968"/>
            <a:ext cx="0" cy="42685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6333" name="TextBox 3"/>
          <p:cNvSpPr txBox="1">
            <a:spLocks noChangeArrowheads="1"/>
          </p:cNvSpPr>
          <p:nvPr/>
        </p:nvSpPr>
        <p:spPr bwMode="auto">
          <a:xfrm>
            <a:off x="2907618" y="7916623"/>
            <a:ext cx="3203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GB" sz="1200" dirty="0">
                <a:latin typeface="+mn-lt"/>
              </a:rPr>
              <a:t>*</a:t>
            </a:r>
            <a:r>
              <a:rPr lang="en-GB" sz="1200" i="1" dirty="0">
                <a:latin typeface="+mn-lt"/>
              </a:rPr>
              <a:t>Note there are a folder edit or bulk upload </a:t>
            </a:r>
            <a:r>
              <a:rPr lang="en-GB" sz="1200" i="1" dirty="0" smtClean="0">
                <a:latin typeface="+mn-lt"/>
              </a:rPr>
              <a:t>options</a:t>
            </a:r>
            <a:r>
              <a:rPr lang="en-GB" sz="1200" i="1" dirty="0">
                <a:latin typeface="+mn-lt"/>
              </a:rPr>
              <a:t> </a:t>
            </a:r>
            <a:r>
              <a:rPr lang="en-GB" sz="1200" i="1" dirty="0" smtClean="0">
                <a:latin typeface="+mn-lt"/>
              </a:rPr>
              <a:t>in the Portal where you can use Excel to prepare your information.</a:t>
            </a:r>
            <a:endParaRPr lang="en-GB" sz="1200" i="1" dirty="0">
              <a:latin typeface="+mn-lt"/>
            </a:endParaRPr>
          </a:p>
        </p:txBody>
      </p:sp>
      <p:sp>
        <p:nvSpPr>
          <p:cNvPr id="10" name="Rectangle 9"/>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37</a:t>
            </a:fld>
            <a:endParaRPr lang="de-DE"/>
          </a:p>
        </p:txBody>
      </p:sp>
      <p:sp>
        <p:nvSpPr>
          <p:cNvPr id="13"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189" t="14974" r="80935" b="18404"/>
          <a:stretch/>
        </p:blipFill>
        <p:spPr>
          <a:xfrm>
            <a:off x="397596" y="2057505"/>
            <a:ext cx="2389771" cy="5306632"/>
          </a:xfrm>
          <a:prstGeom prst="rect">
            <a:avLst/>
          </a:prstGeom>
        </p:spPr>
      </p:pic>
      <p:cxnSp>
        <p:nvCxnSpPr>
          <p:cNvPr id="18" name="Straight Arrow Connector 17"/>
          <p:cNvCxnSpPr/>
          <p:nvPr/>
        </p:nvCxnSpPr>
        <p:spPr>
          <a:xfrm flipH="1">
            <a:off x="2420888" y="3302983"/>
            <a:ext cx="486731"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0" name="Titel 1"/>
          <p:cNvSpPr>
            <a:spLocks/>
          </p:cNvSpPr>
          <p:nvPr/>
        </p:nvSpPr>
        <p:spPr bwMode="auto">
          <a:xfrm>
            <a:off x="1196752" y="947999"/>
            <a:ext cx="5058842" cy="7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just"/>
            <a:r>
              <a:rPr lang="de-DE" sz="2400" dirty="0" smtClean="0">
                <a:latin typeface="+mj-lt"/>
                <a:cs typeface="Arial" pitchFamily="34" charset="0"/>
              </a:rPr>
              <a:t> </a:t>
            </a:r>
            <a:r>
              <a:rPr lang="de-DE" sz="1200" dirty="0" smtClean="0">
                <a:latin typeface="+mn-lt"/>
                <a:cs typeface="Arial" pitchFamily="34" charset="0"/>
              </a:rPr>
              <a:t>The Stakeholder Mapping Tool will produce both a map or A-Z listing of your stakeholders.  You can view them via the DestiNet Atlas.</a:t>
            </a:r>
          </a:p>
        </p:txBody>
      </p:sp>
      <p:pic>
        <p:nvPicPr>
          <p:cNvPr id="56331" name="Picture 2"/>
          <p:cNvPicPr>
            <a:picLocks noChangeAspect="1" noChangeArrowheads="1"/>
          </p:cNvPicPr>
          <p:nvPr/>
        </p:nvPicPr>
        <p:blipFill>
          <a:blip r:embed="rId2">
            <a:extLst>
              <a:ext uri="{28A0092B-C50C-407E-A947-70E740481C1C}">
                <a14:useLocalDpi xmlns:a14="http://schemas.microsoft.com/office/drawing/2010/main" val="0"/>
              </a:ext>
            </a:extLst>
          </a:blip>
          <a:srcRect l="5508" t="10826" r="67493" b="55199"/>
          <a:stretch>
            <a:fillRect/>
          </a:stretch>
        </p:blipFill>
        <p:spPr bwMode="auto">
          <a:xfrm>
            <a:off x="4007715" y="1830324"/>
            <a:ext cx="2013573" cy="253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4725144" y="4113729"/>
            <a:ext cx="0" cy="45827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29595" y="2051721"/>
            <a:ext cx="880827"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23297" y="2051720"/>
            <a:ext cx="0" cy="14401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51" t="11889" r="17106" b="3950"/>
          <a:stretch/>
        </p:blipFill>
        <p:spPr bwMode="auto">
          <a:xfrm>
            <a:off x="2360397" y="4710820"/>
            <a:ext cx="4065625" cy="267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9551" t="6199" r="20930" b="16643"/>
          <a:stretch/>
        </p:blipFill>
        <p:spPr>
          <a:xfrm>
            <a:off x="487427" y="5790856"/>
            <a:ext cx="3661653" cy="2669576"/>
          </a:xfrm>
          <a:prstGeom prst="rect">
            <a:avLst/>
          </a:prstGeom>
        </p:spPr>
      </p:pic>
      <p:cxnSp>
        <p:nvCxnSpPr>
          <p:cNvPr id="26" name="Straight Arrow Connector 25"/>
          <p:cNvCxnSpPr/>
          <p:nvPr/>
        </p:nvCxnSpPr>
        <p:spPr>
          <a:xfrm flipH="1">
            <a:off x="4132922" y="8028384"/>
            <a:ext cx="594529"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725144" y="7399960"/>
            <a:ext cx="0" cy="6463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38</a:t>
            </a:fld>
            <a:endParaRPr lang="de-DE"/>
          </a:p>
        </p:txBody>
      </p:sp>
      <p:sp>
        <p:nvSpPr>
          <p:cNvPr id="20"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189" t="14974" r="80935" b="18404"/>
          <a:stretch/>
        </p:blipFill>
        <p:spPr>
          <a:xfrm>
            <a:off x="397596" y="2057505"/>
            <a:ext cx="2389771" cy="5306632"/>
          </a:xfrm>
          <a:prstGeom prst="rect">
            <a:avLst/>
          </a:prstGeom>
        </p:spPr>
      </p:pic>
      <p:cxnSp>
        <p:nvCxnSpPr>
          <p:cNvPr id="14" name="Straight Connector 13"/>
          <p:cNvCxnSpPr/>
          <p:nvPr/>
        </p:nvCxnSpPr>
        <p:spPr>
          <a:xfrm flipH="1">
            <a:off x="2492896" y="3491880"/>
            <a:ext cx="930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Picture 4" descr="b-wh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140" y="179512"/>
            <a:ext cx="94787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90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feld 5"/>
          <p:cNvSpPr txBox="1">
            <a:spLocks noChangeArrowheads="1"/>
          </p:cNvSpPr>
          <p:nvPr/>
        </p:nvSpPr>
        <p:spPr bwMode="auto">
          <a:xfrm>
            <a:off x="1431131" y="975785"/>
            <a:ext cx="4751786" cy="3934410"/>
          </a:xfrm>
          <a:prstGeom prst="rect">
            <a:avLst/>
          </a:prstGeom>
          <a:noFill/>
          <a:ln w="9525">
            <a:noFill/>
            <a:miter lim="800000"/>
            <a:headEnd/>
            <a:tailEnd/>
          </a:ln>
        </p:spPr>
        <p:txBody>
          <a:bodyPr wrap="square">
            <a:spAutoFit/>
          </a:bodyPr>
          <a:lstStyle/>
          <a:p>
            <a:pPr marL="1978025" indent="-179388">
              <a:spcAft>
                <a:spcPct val="25000"/>
              </a:spcAft>
              <a:buFont typeface="Arial" pitchFamily="34" charset="0"/>
              <a:buChar char="•"/>
              <a:defRPr/>
            </a:pPr>
            <a:endParaRPr lang="de-DE" sz="2400" dirty="0"/>
          </a:p>
          <a:p>
            <a:pPr marL="1978025" indent="-179388">
              <a:spcAft>
                <a:spcPct val="25000"/>
              </a:spcAft>
              <a:buFont typeface="Arial" pitchFamily="34" charset="0"/>
              <a:buChar char="•"/>
              <a:defRPr/>
            </a:pPr>
            <a:endParaRPr lang="de-DE" sz="2400" dirty="0"/>
          </a:p>
          <a:p>
            <a:pPr marL="1798637" algn="just">
              <a:lnSpc>
                <a:spcPts val="1600"/>
              </a:lnSpc>
              <a:spcAft>
                <a:spcPct val="25000"/>
              </a:spcAft>
              <a:defRPr/>
            </a:pPr>
            <a:r>
              <a:rPr lang="de-DE" sz="1200" dirty="0">
                <a:latin typeface="+mn-lt"/>
              </a:rPr>
              <a:t>What topics </a:t>
            </a:r>
            <a:r>
              <a:rPr lang="de-DE" sz="1200" dirty="0" smtClean="0">
                <a:latin typeface="+mn-lt"/>
              </a:rPr>
              <a:t>is your </a:t>
            </a:r>
            <a:r>
              <a:rPr lang="en-GB" sz="1200" dirty="0" smtClean="0">
                <a:latin typeface="+mn-lt"/>
              </a:rPr>
              <a:t>Tourism </a:t>
            </a:r>
            <a:r>
              <a:rPr lang="en-GB" sz="1200" dirty="0">
                <a:latin typeface="+mn-lt"/>
              </a:rPr>
              <a:t>Knowledge &amp; Innovation Community </a:t>
            </a:r>
            <a:r>
              <a:rPr lang="de-DE" sz="1200" dirty="0" smtClean="0">
                <a:latin typeface="+mn-lt"/>
              </a:rPr>
              <a:t>interested </a:t>
            </a:r>
            <a:r>
              <a:rPr lang="de-DE" sz="1200" dirty="0">
                <a:latin typeface="+mn-lt"/>
              </a:rPr>
              <a:t>in? </a:t>
            </a:r>
            <a:r>
              <a:rPr lang="de-DE" sz="1200" dirty="0" smtClean="0">
                <a:latin typeface="+mn-lt"/>
              </a:rPr>
              <a:t>Remember that a Topic </a:t>
            </a:r>
            <a:r>
              <a:rPr lang="en-GB" sz="1200" dirty="0" smtClean="0">
                <a:latin typeface="Calibri" pitchFamily="34" charset="0"/>
              </a:rPr>
              <a:t> Knowledge </a:t>
            </a:r>
            <a:r>
              <a:rPr lang="en-GB" sz="1200" dirty="0">
                <a:latin typeface="Calibri" pitchFamily="34" charset="0"/>
              </a:rPr>
              <a:t>&amp; Innovation Community </a:t>
            </a:r>
            <a:r>
              <a:rPr lang="de-DE" sz="1200" dirty="0" smtClean="0">
                <a:latin typeface="+mn-lt"/>
              </a:rPr>
              <a:t>may already exist, so link your Destination </a:t>
            </a:r>
            <a:r>
              <a:rPr lang="en-GB" sz="1200" dirty="0" smtClean="0">
                <a:latin typeface="Calibri" pitchFamily="34" charset="0"/>
              </a:rPr>
              <a:t>Knowledge </a:t>
            </a:r>
            <a:r>
              <a:rPr lang="en-GB" sz="1200" dirty="0">
                <a:latin typeface="Calibri" pitchFamily="34" charset="0"/>
              </a:rPr>
              <a:t>&amp; Innovation Community </a:t>
            </a:r>
            <a:r>
              <a:rPr lang="en-GB" sz="1200" dirty="0" smtClean="0">
                <a:latin typeface="Calibri" pitchFamily="34" charset="0"/>
              </a:rPr>
              <a:t>t</a:t>
            </a:r>
            <a:r>
              <a:rPr lang="de-DE" sz="1200" dirty="0" smtClean="0">
                <a:latin typeface="+mn-lt"/>
              </a:rPr>
              <a:t>o that </a:t>
            </a:r>
            <a:r>
              <a:rPr lang="en-GB" sz="1200" dirty="0" smtClean="0">
                <a:latin typeface="Calibri" pitchFamily="34" charset="0"/>
              </a:rPr>
              <a:t> Topic </a:t>
            </a:r>
            <a:r>
              <a:rPr lang="en-GB" sz="1200" dirty="0">
                <a:latin typeface="Calibri" pitchFamily="34" charset="0"/>
              </a:rPr>
              <a:t>Knowledge &amp; Innovation Community </a:t>
            </a:r>
            <a:r>
              <a:rPr lang="en-GB" sz="1200" dirty="0" smtClean="0">
                <a:latin typeface="Calibri" pitchFamily="34" charset="0"/>
              </a:rPr>
              <a:t>.</a:t>
            </a:r>
            <a:endParaRPr lang="de-DE" sz="1200" dirty="0">
              <a:latin typeface="+mn-lt"/>
            </a:endParaRPr>
          </a:p>
          <a:p>
            <a:pPr marL="1798637" algn="just">
              <a:lnSpc>
                <a:spcPts val="1600"/>
              </a:lnSpc>
              <a:spcAft>
                <a:spcPct val="25000"/>
              </a:spcAft>
              <a:defRPr/>
            </a:pPr>
            <a:r>
              <a:rPr lang="de-DE" sz="1200" dirty="0">
                <a:latin typeface="+mn-lt"/>
              </a:rPr>
              <a:t>You should prioritze and add information relevant to your </a:t>
            </a:r>
            <a:r>
              <a:rPr lang="de-DE" sz="1200" dirty="0" smtClean="0">
                <a:latin typeface="+mn-lt"/>
              </a:rPr>
              <a:t>destination using all the features of the left hand bar to add topic information such as publications, news, events, etc., to profile your </a:t>
            </a:r>
            <a:r>
              <a:rPr lang="en-GB" sz="1200" dirty="0">
                <a:latin typeface="Calibri" pitchFamily="34" charset="0"/>
              </a:rPr>
              <a:t>Tourism Knowledge &amp; Innovation Community </a:t>
            </a:r>
            <a:r>
              <a:rPr lang="de-DE" sz="1200" dirty="0" smtClean="0">
                <a:latin typeface="+mn-lt"/>
              </a:rPr>
              <a:t>resources and activities. </a:t>
            </a:r>
            <a:endParaRPr lang="de-DE" sz="1200" dirty="0">
              <a:latin typeface="+mn-lt"/>
            </a:endParaRPr>
          </a:p>
        </p:txBody>
      </p:sp>
      <p:pic>
        <p:nvPicPr>
          <p:cNvPr id="12292" name="Picture 9" descr="b-to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82" y="201878"/>
            <a:ext cx="875554" cy="105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77" t="28249" r="60251" b="28738"/>
          <a:stretch/>
        </p:blipFill>
        <p:spPr bwMode="auto">
          <a:xfrm>
            <a:off x="3589998" y="5148064"/>
            <a:ext cx="2501983" cy="3121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4581128" y="4825308"/>
            <a:ext cx="0" cy="42342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Titel 1"/>
          <p:cNvSpPr>
            <a:spLocks/>
          </p:cNvSpPr>
          <p:nvPr/>
        </p:nvSpPr>
        <p:spPr bwMode="auto">
          <a:xfrm>
            <a:off x="400366" y="179513"/>
            <a:ext cx="5940029" cy="7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ctr"/>
            <a:r>
              <a:rPr lang="de-DE" sz="2400" b="1" dirty="0" smtClean="0">
                <a:latin typeface="+mj-lt"/>
                <a:cs typeface="Arial" pitchFamily="34" charset="0"/>
              </a:rPr>
              <a:t>Sustainable Tourism</a:t>
            </a:r>
          </a:p>
          <a:p>
            <a:pPr marL="514350" indent="-514350" algn="ctr"/>
            <a:r>
              <a:rPr lang="de-DE" sz="2400" b="1" dirty="0" smtClean="0">
                <a:latin typeface="+mj-lt"/>
                <a:cs typeface="Arial" pitchFamily="34" charset="0"/>
              </a:rPr>
              <a:t> Topic Framework Tool </a:t>
            </a:r>
          </a:p>
        </p:txBody>
      </p:sp>
      <p:sp>
        <p:nvSpPr>
          <p:cNvPr id="8" name="Rectangle 7"/>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39</a:t>
            </a:fld>
            <a:endParaRPr lang="de-DE"/>
          </a:p>
        </p:txBody>
      </p:sp>
      <p:sp>
        <p:nvSpPr>
          <p:cNvPr id="13"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189" t="14974" r="80935" b="18404"/>
          <a:stretch/>
        </p:blipFill>
        <p:spPr>
          <a:xfrm>
            <a:off x="397596" y="2057505"/>
            <a:ext cx="2389771" cy="5306632"/>
          </a:xfrm>
          <a:prstGeom prst="rect">
            <a:avLst/>
          </a:prstGeom>
        </p:spPr>
      </p:pic>
      <p:cxnSp>
        <p:nvCxnSpPr>
          <p:cNvPr id="18" name="Straight Arrow Connector 17"/>
          <p:cNvCxnSpPr/>
          <p:nvPr/>
        </p:nvCxnSpPr>
        <p:spPr>
          <a:xfrm>
            <a:off x="2614377" y="4084324"/>
            <a:ext cx="521037"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293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strVal val="#ppt_w*0.70"/>
                                          </p:val>
                                        </p:tav>
                                        <p:tav tm="100000">
                                          <p:val>
                                            <p:strVal val="#ppt_w"/>
                                          </p:val>
                                        </p:tav>
                                      </p:tavLst>
                                    </p:anim>
                                    <p:anim calcmode="lin" valueType="num">
                                      <p:cBhvr>
                                        <p:cTn id="8" dur="1000" fill="hold"/>
                                        <p:tgtEl>
                                          <p:spTgt spid="12292"/>
                                        </p:tgtEl>
                                        <p:attrNameLst>
                                          <p:attrName>ppt_h</p:attrName>
                                        </p:attrNameLst>
                                      </p:cBhvr>
                                      <p:tavLst>
                                        <p:tav tm="0">
                                          <p:val>
                                            <p:strVal val="#ppt_h"/>
                                          </p:val>
                                        </p:tav>
                                        <p:tav tm="100000">
                                          <p:val>
                                            <p:strVal val="#ppt_h"/>
                                          </p:val>
                                        </p:tav>
                                      </p:tavLst>
                                    </p:anim>
                                    <p:animEffect transition="in" filter="fade">
                                      <p:cBhvr>
                                        <p:cTn id="9"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533" y="2339752"/>
            <a:ext cx="6192688" cy="1615827"/>
          </a:xfrm>
          <a:prstGeom prst="rect">
            <a:avLst/>
          </a:prstGeom>
          <a:noFill/>
        </p:spPr>
        <p:txBody>
          <a:bodyPr wrap="square" rtlCol="0">
            <a:spAutoFit/>
          </a:bodyPr>
          <a:lstStyle/>
          <a:p>
            <a:pPr algn="just"/>
            <a:r>
              <a:rPr lang="en-GB" sz="1100" b="1" dirty="0" smtClean="0">
                <a:solidFill>
                  <a:schemeClr val="tx2"/>
                </a:solidFill>
                <a:latin typeface="+mj-lt"/>
              </a:rPr>
              <a:t>WHAT? </a:t>
            </a:r>
            <a:r>
              <a:rPr lang="en-GB" sz="1100" dirty="0" smtClean="0">
                <a:solidFill>
                  <a:schemeClr val="bg2">
                    <a:lumMod val="10000"/>
                  </a:schemeClr>
                </a:solidFill>
                <a:latin typeface="+mj-lt"/>
              </a:rPr>
              <a:t>European-level knowledge networking actions can help improve SME and regional success in the European and global market places. The </a:t>
            </a:r>
            <a:r>
              <a:rPr lang="en-GB" sz="1100" dirty="0">
                <a:solidFill>
                  <a:schemeClr val="bg2">
                    <a:lumMod val="10000"/>
                  </a:schemeClr>
                </a:solidFill>
                <a:latin typeface="+mj-lt"/>
              </a:rPr>
              <a:t>concept of Tourism Knowledge &amp; Innovation Communities  </a:t>
            </a:r>
            <a:r>
              <a:rPr lang="en-GB" sz="1100" dirty="0" smtClean="0">
                <a:solidFill>
                  <a:schemeClr val="bg2">
                    <a:lumMod val="10000"/>
                  </a:schemeClr>
                </a:solidFill>
                <a:latin typeface="+mj-lt"/>
              </a:rPr>
              <a:t>(Tourism KICs) </a:t>
            </a:r>
            <a:r>
              <a:rPr lang="en-GB" sz="1200" dirty="0" smtClean="0">
                <a:solidFill>
                  <a:schemeClr val="bg2">
                    <a:lumMod val="10000"/>
                  </a:schemeClr>
                </a:solidFill>
                <a:latin typeface="+mj-lt"/>
              </a:rPr>
              <a:t>synthesizes</a:t>
            </a:r>
            <a:r>
              <a:rPr lang="en-GB" sz="1100" dirty="0" smtClean="0">
                <a:solidFill>
                  <a:schemeClr val="bg2">
                    <a:lumMod val="10000"/>
                  </a:schemeClr>
                </a:solidFill>
                <a:latin typeface="+mj-lt"/>
              </a:rPr>
              <a:t> </a:t>
            </a:r>
            <a:r>
              <a:rPr lang="en-GB" sz="1100" dirty="0">
                <a:solidFill>
                  <a:schemeClr val="bg2">
                    <a:lumMod val="10000"/>
                  </a:schemeClr>
                </a:solidFill>
                <a:latin typeface="+mj-lt"/>
              </a:rPr>
              <a:t>the </a:t>
            </a:r>
            <a:r>
              <a:rPr lang="en-GB" sz="1100" dirty="0" smtClean="0">
                <a:solidFill>
                  <a:schemeClr val="bg2">
                    <a:lumMod val="10000"/>
                  </a:schemeClr>
                </a:solidFill>
                <a:latin typeface="+mj-lt"/>
              </a:rPr>
              <a:t>Commissions’ 2006 Tourism Learning </a:t>
            </a:r>
            <a:r>
              <a:rPr lang="en-GB" sz="1100" dirty="0">
                <a:solidFill>
                  <a:schemeClr val="bg2">
                    <a:lumMod val="10000"/>
                  </a:schemeClr>
                </a:solidFill>
                <a:latin typeface="+mj-lt"/>
              </a:rPr>
              <a:t>Area </a:t>
            </a:r>
            <a:r>
              <a:rPr lang="en-GB" sz="1100" dirty="0" smtClean="0">
                <a:solidFill>
                  <a:schemeClr val="bg2">
                    <a:lumMod val="10000"/>
                  </a:schemeClr>
                </a:solidFill>
                <a:latin typeface="+mj-lt"/>
              </a:rPr>
              <a:t>approach </a:t>
            </a:r>
            <a:r>
              <a:rPr lang="en-GB" sz="1100" dirty="0">
                <a:solidFill>
                  <a:schemeClr val="bg2">
                    <a:lumMod val="10000"/>
                  </a:schemeClr>
                </a:solidFill>
                <a:latin typeface="+mj-lt"/>
              </a:rPr>
              <a:t>and </a:t>
            </a:r>
            <a:r>
              <a:rPr lang="en-GB" sz="1100" dirty="0" smtClean="0">
                <a:solidFill>
                  <a:schemeClr val="bg2">
                    <a:lumMod val="10000"/>
                  </a:schemeClr>
                </a:solidFill>
                <a:latin typeface="+mj-lt"/>
              </a:rPr>
              <a:t>the 2012 </a:t>
            </a:r>
            <a:r>
              <a:rPr lang="en-GB" sz="1100" dirty="0">
                <a:solidFill>
                  <a:schemeClr val="bg2">
                    <a:lumMod val="10000"/>
                  </a:schemeClr>
                </a:solidFill>
                <a:latin typeface="+mj-lt"/>
              </a:rPr>
              <a:t>European Research Areas’ Knowledge &amp; Innovation Communities </a:t>
            </a:r>
            <a:r>
              <a:rPr lang="en-GB" sz="1100" dirty="0" smtClean="0">
                <a:solidFill>
                  <a:schemeClr val="bg2">
                    <a:lumMod val="10000"/>
                  </a:schemeClr>
                </a:solidFill>
                <a:latin typeface="+mj-lt"/>
              </a:rPr>
              <a:t>concept, both of which have knowledge transfer and innovation development through multi-stakeholder interaction at their heart.  </a:t>
            </a:r>
            <a:r>
              <a:rPr lang="en-GB" sz="1100" b="1" i="1" dirty="0">
                <a:solidFill>
                  <a:schemeClr val="bg2">
                    <a:lumMod val="10000"/>
                  </a:schemeClr>
                </a:solidFill>
                <a:latin typeface="+mj-lt"/>
              </a:rPr>
              <a:t>Tourism </a:t>
            </a:r>
            <a:r>
              <a:rPr lang="en-GB" sz="1100" b="1" i="1" dirty="0" smtClean="0">
                <a:solidFill>
                  <a:schemeClr val="bg2">
                    <a:lumMod val="10000"/>
                  </a:schemeClr>
                </a:solidFill>
                <a:latin typeface="+mj-lt"/>
              </a:rPr>
              <a:t>KICs </a:t>
            </a:r>
            <a:r>
              <a:rPr lang="en-US" sz="1100" b="1" i="1" dirty="0" smtClean="0">
                <a:solidFill>
                  <a:schemeClr val="bg2">
                    <a:lumMod val="10000"/>
                  </a:schemeClr>
                </a:solidFill>
                <a:latin typeface="+mj-lt"/>
              </a:rPr>
              <a:t>are </a:t>
            </a:r>
            <a:r>
              <a:rPr lang="en-US" sz="1100" b="1" i="1" dirty="0">
                <a:solidFill>
                  <a:schemeClr val="bg2">
                    <a:lumMod val="10000"/>
                  </a:schemeClr>
                </a:solidFill>
                <a:latin typeface="+mj-lt"/>
              </a:rPr>
              <a:t>built by  online mapping, networking and </a:t>
            </a:r>
            <a:r>
              <a:rPr lang="en-US" sz="1100" b="1" i="1" dirty="0" smtClean="0">
                <a:solidFill>
                  <a:schemeClr val="bg2">
                    <a:lumMod val="10000"/>
                  </a:schemeClr>
                </a:solidFill>
                <a:latin typeface="+mj-lt"/>
              </a:rPr>
              <a:t>clustering </a:t>
            </a:r>
            <a:r>
              <a:rPr lang="en-US" sz="1100" b="1" i="1" dirty="0">
                <a:solidFill>
                  <a:schemeClr val="bg2">
                    <a:lumMod val="10000"/>
                  </a:schemeClr>
                </a:solidFill>
                <a:latin typeface="+mj-lt"/>
              </a:rPr>
              <a:t>of </a:t>
            </a:r>
            <a:r>
              <a:rPr lang="en-GB" sz="1100" b="1" i="1" dirty="0">
                <a:solidFill>
                  <a:schemeClr val="bg2">
                    <a:lumMod val="10000"/>
                  </a:schemeClr>
                </a:solidFill>
                <a:latin typeface="+mj-lt"/>
              </a:rPr>
              <a:t>academic, business and administrative </a:t>
            </a:r>
            <a:r>
              <a:rPr lang="en-US" sz="1100" b="1" i="1" dirty="0">
                <a:solidFill>
                  <a:schemeClr val="bg2">
                    <a:lumMod val="10000"/>
                  </a:schemeClr>
                </a:solidFill>
                <a:latin typeface="+mj-lt"/>
              </a:rPr>
              <a:t>stakeholders in a systematic European-wide knowledge transfer and support </a:t>
            </a:r>
            <a:r>
              <a:rPr lang="en-US" sz="1100" b="1" i="1" dirty="0" smtClean="0">
                <a:solidFill>
                  <a:schemeClr val="bg2">
                    <a:lumMod val="10000"/>
                  </a:schemeClr>
                </a:solidFill>
                <a:latin typeface="+mj-lt"/>
              </a:rPr>
              <a:t>process, focused on improving  workforce, SME and regional competitiveness.  </a:t>
            </a:r>
          </a:p>
          <a:p>
            <a:endParaRPr lang="en-US" sz="1100" dirty="0">
              <a:solidFill>
                <a:schemeClr val="bg2">
                  <a:lumMod val="10000"/>
                </a:schemeClr>
              </a:solidFill>
              <a:latin typeface="+mj-lt"/>
            </a:endParaRPr>
          </a:p>
        </p:txBody>
      </p:sp>
      <p:sp>
        <p:nvSpPr>
          <p:cNvPr id="6" name="Rectangle 5"/>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p:cNvSpPr>
            <a:spLocks noGrp="1"/>
          </p:cNvSpPr>
          <p:nvPr>
            <p:ph type="sldNum" sz="quarter" idx="12"/>
          </p:nvPr>
        </p:nvSpPr>
        <p:spPr/>
        <p:txBody>
          <a:bodyPr/>
          <a:lstStyle/>
          <a:p>
            <a:pPr>
              <a:defRPr/>
            </a:pPr>
            <a:fld id="{23E73079-3305-4BEC-8A82-ABFC85BE8A1F}" type="slidenum">
              <a:rPr lang="de-DE" smtClean="0"/>
              <a:pPr>
                <a:defRPr/>
              </a:pPr>
              <a:t>4</a:t>
            </a:fld>
            <a:endParaRPr lang="de-DE"/>
          </a:p>
        </p:txBody>
      </p:sp>
      <p:sp>
        <p:nvSpPr>
          <p:cNvPr id="9"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10" name="Title 1"/>
          <p:cNvSpPr>
            <a:spLocks noGrp="1"/>
          </p:cNvSpPr>
          <p:nvPr>
            <p:ph type="title"/>
          </p:nvPr>
        </p:nvSpPr>
        <p:spPr>
          <a:xfrm>
            <a:off x="966293" y="162281"/>
            <a:ext cx="5567928" cy="936104"/>
          </a:xfrm>
        </p:spPr>
        <p:txBody>
          <a:bodyPr/>
          <a:lstStyle/>
          <a:p>
            <a:pPr algn="l"/>
            <a:r>
              <a:rPr lang="en-GB" sz="2400" dirty="0" smtClean="0">
                <a:solidFill>
                  <a:schemeClr val="bg2">
                    <a:lumMod val="10000"/>
                  </a:schemeClr>
                </a:solidFill>
              </a:rPr>
              <a:t>Executive Summary - Tourism Knowledge </a:t>
            </a:r>
            <a:r>
              <a:rPr lang="en-GB" sz="2400" dirty="0">
                <a:solidFill>
                  <a:schemeClr val="bg2">
                    <a:lumMod val="10000"/>
                  </a:schemeClr>
                </a:solidFill>
              </a:rPr>
              <a:t>&amp;</a:t>
            </a:r>
            <a:r>
              <a:rPr lang="en-GB" sz="2400" dirty="0" smtClean="0">
                <a:solidFill>
                  <a:schemeClr val="bg2">
                    <a:lumMod val="10000"/>
                  </a:schemeClr>
                </a:solidFill>
              </a:rPr>
              <a:t> Innovation Communities (Tourism KICs)</a:t>
            </a:r>
            <a:endParaRPr lang="en-GB" sz="2400" dirty="0" smtClean="0"/>
          </a:p>
        </p:txBody>
      </p:sp>
      <p:pic>
        <p:nvPicPr>
          <p:cNvPr id="12" name="Picture 11"/>
          <p:cNvPicPr/>
          <p:nvPr/>
        </p:nvPicPr>
        <p:blipFill rotWithShape="1">
          <a:blip r:embed="rId2"/>
          <a:srcRect l="37154" t="19207" r="33201" b="13102"/>
          <a:stretch/>
        </p:blipFill>
        <p:spPr bwMode="auto">
          <a:xfrm>
            <a:off x="3589010" y="5292080"/>
            <a:ext cx="2818083" cy="3305431"/>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373947" y="5205857"/>
            <a:ext cx="3215063" cy="3308598"/>
          </a:xfrm>
          <a:prstGeom prst="rect">
            <a:avLst/>
          </a:prstGeom>
          <a:noFill/>
        </p:spPr>
        <p:txBody>
          <a:bodyPr wrap="square" rtlCol="0">
            <a:spAutoFit/>
          </a:bodyPr>
          <a:lstStyle/>
          <a:p>
            <a:r>
              <a:rPr lang="en-GB" sz="1100" b="1" dirty="0" smtClean="0">
                <a:solidFill>
                  <a:schemeClr val="tx2"/>
                </a:solidFill>
                <a:latin typeface="+mn-lt"/>
              </a:rPr>
              <a:t>HOW?</a:t>
            </a:r>
            <a:r>
              <a:rPr lang="en-GB" sz="1100" b="1" dirty="0" smtClean="0">
                <a:solidFill>
                  <a:schemeClr val="bg2">
                    <a:lumMod val="10000"/>
                  </a:schemeClr>
                </a:solidFill>
                <a:latin typeface="+mn-lt"/>
              </a:rPr>
              <a:t> </a:t>
            </a:r>
            <a:r>
              <a:rPr lang="en-GB" sz="1100" dirty="0" smtClean="0">
                <a:solidFill>
                  <a:schemeClr val="bg2">
                    <a:lumMod val="10000"/>
                  </a:schemeClr>
                </a:solidFill>
                <a:latin typeface="+mn-lt"/>
              </a:rPr>
              <a:t>Knowledge &amp; Innovation  Communities </a:t>
            </a:r>
            <a:r>
              <a:rPr lang="en-GB" sz="1100" dirty="0">
                <a:solidFill>
                  <a:schemeClr val="bg2">
                    <a:lumMod val="10000"/>
                  </a:schemeClr>
                </a:solidFill>
                <a:latin typeface="+mn-lt"/>
              </a:rPr>
              <a:t>are based on collaborative (multi-stakeholder) use of  common ICT platforms.  A </a:t>
            </a:r>
            <a:r>
              <a:rPr lang="en-GB" sz="1100" dirty="0">
                <a:solidFill>
                  <a:schemeClr val="bg2">
                    <a:lumMod val="10000"/>
                  </a:schemeClr>
                </a:solidFill>
                <a:latin typeface="+mn-lt"/>
                <a:hlinkClick r:id="rId3"/>
              </a:rPr>
              <a:t>common ICT portal </a:t>
            </a:r>
            <a:r>
              <a:rPr lang="en-GB" sz="1100" dirty="0">
                <a:solidFill>
                  <a:schemeClr val="bg2">
                    <a:lumMod val="10000"/>
                  </a:schemeClr>
                </a:solidFill>
                <a:latin typeface="+mn-lt"/>
              </a:rPr>
              <a:t>coordinates access to learning opportunities to improve administrative coherence, work-force training, SME competitiveness and regional sustainability. </a:t>
            </a:r>
            <a:r>
              <a:rPr lang="en-GB" sz="1100" dirty="0" smtClean="0">
                <a:solidFill>
                  <a:schemeClr val="bg2">
                    <a:lumMod val="10000"/>
                  </a:schemeClr>
                </a:solidFill>
                <a:latin typeface="+mn-lt"/>
              </a:rPr>
              <a:t> A </a:t>
            </a:r>
            <a:r>
              <a:rPr lang="en-GB" sz="1100" dirty="0">
                <a:solidFill>
                  <a:schemeClr val="bg2">
                    <a:lumMod val="10000"/>
                  </a:schemeClr>
                </a:solidFill>
                <a:latin typeface="+mn-lt"/>
                <a:hlinkClick r:id="rId4"/>
              </a:rPr>
              <a:t>Topic Information Framework and Subject Index </a:t>
            </a:r>
            <a:r>
              <a:rPr lang="en-GB" sz="1100" dirty="0">
                <a:solidFill>
                  <a:schemeClr val="bg2">
                    <a:lumMod val="10000"/>
                  </a:schemeClr>
                </a:solidFill>
                <a:latin typeface="+mn-lt"/>
              </a:rPr>
              <a:t>has been defined to organise Tourism Knowledge &amp; Innovation </a:t>
            </a:r>
            <a:r>
              <a:rPr lang="en-GB" sz="1100" dirty="0" smtClean="0">
                <a:solidFill>
                  <a:schemeClr val="bg2">
                    <a:lumMod val="10000"/>
                  </a:schemeClr>
                </a:solidFill>
                <a:latin typeface="+mn-lt"/>
              </a:rPr>
              <a:t>Communities, with </a:t>
            </a:r>
            <a:r>
              <a:rPr lang="en-GB" sz="1100" dirty="0" smtClean="0">
                <a:solidFill>
                  <a:schemeClr val="bg2">
                    <a:lumMod val="10000"/>
                  </a:schemeClr>
                </a:solidFill>
                <a:latin typeface="+mn-lt"/>
                <a:hlinkClick r:id="rId5" action="ppaction://hlinksldjump"/>
              </a:rPr>
              <a:t>a 4 step implementation plan </a:t>
            </a:r>
            <a:r>
              <a:rPr lang="en-GB" sz="1100" dirty="0" smtClean="0">
                <a:solidFill>
                  <a:schemeClr val="bg2">
                    <a:lumMod val="10000"/>
                  </a:schemeClr>
                </a:solidFill>
                <a:latin typeface="+mn-lt"/>
              </a:rPr>
              <a:t>.  </a:t>
            </a:r>
            <a:r>
              <a:rPr lang="de-DE" sz="1100" dirty="0" smtClean="0">
                <a:solidFill>
                  <a:schemeClr val="bg2">
                    <a:lumMod val="10000"/>
                  </a:schemeClr>
                </a:solidFill>
                <a:latin typeface="+mn-lt"/>
              </a:rPr>
              <a:t>The </a:t>
            </a:r>
            <a:r>
              <a:rPr lang="de-DE" sz="1100" dirty="0">
                <a:solidFill>
                  <a:schemeClr val="bg2">
                    <a:lumMod val="10000"/>
                  </a:schemeClr>
                </a:solidFill>
                <a:latin typeface="+mn-lt"/>
              </a:rPr>
              <a:t>DestiNet </a:t>
            </a:r>
            <a:r>
              <a:rPr lang="en-GB" sz="1100" dirty="0">
                <a:solidFill>
                  <a:schemeClr val="bg2">
                    <a:lumMod val="10000"/>
                  </a:schemeClr>
                </a:solidFill>
                <a:latin typeface="+mn-lt"/>
              </a:rPr>
              <a:t>Tourism </a:t>
            </a:r>
            <a:r>
              <a:rPr lang="en-GB" sz="1100" dirty="0" smtClean="0">
                <a:solidFill>
                  <a:schemeClr val="bg2">
                    <a:lumMod val="10000"/>
                  </a:schemeClr>
                </a:solidFill>
                <a:latin typeface="+mn-lt"/>
              </a:rPr>
              <a:t>KIC </a:t>
            </a:r>
            <a:r>
              <a:rPr lang="de-DE" sz="1100" dirty="0" smtClean="0">
                <a:solidFill>
                  <a:schemeClr val="bg2">
                    <a:lumMod val="10000"/>
                  </a:schemeClr>
                </a:solidFill>
                <a:latin typeface="+mn-lt"/>
              </a:rPr>
              <a:t>Toolkit </a:t>
            </a:r>
            <a:r>
              <a:rPr lang="de-DE" sz="1100" dirty="0">
                <a:solidFill>
                  <a:schemeClr val="bg2">
                    <a:lumMod val="10000"/>
                  </a:schemeClr>
                </a:solidFill>
                <a:latin typeface="+mn-lt"/>
              </a:rPr>
              <a:t>has been developed for professional use by initiators and coordination bodies to quickly establish online tourism knowledge networking structures and processes. This handbook will take you though the basics of using the DestiNet Portal for Sustainable &amp; Responsible Tourism as an </a:t>
            </a:r>
            <a:r>
              <a:rPr lang="de-DE" sz="1100" dirty="0">
                <a:solidFill>
                  <a:schemeClr val="bg2">
                    <a:lumMod val="10000"/>
                  </a:schemeClr>
                </a:solidFill>
                <a:latin typeface="+mn-lt"/>
                <a:hlinkClick r:id="rId4"/>
              </a:rPr>
              <a:t>online tool to set up  a Knowledge  &amp; Innovaton Community</a:t>
            </a:r>
            <a:r>
              <a:rPr lang="de-DE" sz="1100" dirty="0" smtClean="0">
                <a:solidFill>
                  <a:schemeClr val="bg2">
                    <a:lumMod val="10000"/>
                  </a:schemeClr>
                </a:solidFill>
                <a:latin typeface="+mn-lt"/>
              </a:rPr>
              <a:t>.  Also  see the section on </a:t>
            </a:r>
            <a:r>
              <a:rPr lang="de-DE" sz="1100" dirty="0" smtClean="0">
                <a:solidFill>
                  <a:schemeClr val="bg2">
                    <a:lumMod val="10000"/>
                  </a:schemeClr>
                </a:solidFill>
                <a:latin typeface="+mn-lt"/>
                <a:hlinkClick r:id="rId6" action="ppaction://hlinksldjump"/>
              </a:rPr>
              <a:t>costing a Tourism KIC</a:t>
            </a:r>
            <a:r>
              <a:rPr lang="de-DE" sz="1100" dirty="0">
                <a:solidFill>
                  <a:schemeClr val="bg2">
                    <a:lumMod val="10000"/>
                  </a:schemeClr>
                </a:solidFill>
                <a:latin typeface="+mn-lt"/>
              </a:rPr>
              <a:t> </a:t>
            </a:r>
            <a:r>
              <a:rPr lang="de-DE" sz="1100" dirty="0" smtClean="0">
                <a:solidFill>
                  <a:schemeClr val="bg2">
                    <a:lumMod val="10000"/>
                  </a:schemeClr>
                </a:solidFill>
                <a:latin typeface="+mn-lt"/>
              </a:rPr>
              <a:t>, which shows you how to tailor activities to your budget. </a:t>
            </a:r>
            <a:endParaRPr lang="en-GB" dirty="0"/>
          </a:p>
        </p:txBody>
      </p:sp>
      <p:sp>
        <p:nvSpPr>
          <p:cNvPr id="13" name="TextBox 12"/>
          <p:cNvSpPr txBox="1"/>
          <p:nvPr/>
        </p:nvSpPr>
        <p:spPr>
          <a:xfrm>
            <a:off x="328361" y="3779912"/>
            <a:ext cx="6000221" cy="1692771"/>
          </a:xfrm>
          <a:prstGeom prst="rect">
            <a:avLst/>
          </a:prstGeom>
          <a:noFill/>
        </p:spPr>
        <p:txBody>
          <a:bodyPr wrap="square" rtlCol="0">
            <a:spAutoFit/>
          </a:bodyPr>
          <a:lstStyle/>
          <a:p>
            <a:pPr algn="just">
              <a:spcAft>
                <a:spcPts val="600"/>
              </a:spcAft>
            </a:pPr>
            <a:r>
              <a:rPr lang="en-US" sz="1100" b="1" dirty="0" smtClean="0">
                <a:solidFill>
                  <a:schemeClr val="tx2"/>
                </a:solidFill>
                <a:latin typeface="+mn-lt"/>
              </a:rPr>
              <a:t>WHO? </a:t>
            </a:r>
            <a:r>
              <a:rPr lang="en-US" sz="1100" dirty="0" smtClean="0">
                <a:solidFill>
                  <a:schemeClr val="bg2">
                    <a:lumMod val="10000"/>
                  </a:schemeClr>
                </a:solidFill>
                <a:latin typeface="+mn-lt"/>
              </a:rPr>
              <a:t>The </a:t>
            </a:r>
            <a:r>
              <a:rPr lang="en-GB" sz="1100" dirty="0">
                <a:solidFill>
                  <a:schemeClr val="bg2">
                    <a:lumMod val="10000"/>
                  </a:schemeClr>
                </a:solidFill>
                <a:latin typeface="+mn-lt"/>
              </a:rPr>
              <a:t>Tourism </a:t>
            </a:r>
            <a:r>
              <a:rPr lang="en-GB" sz="1100" dirty="0" smtClean="0">
                <a:solidFill>
                  <a:schemeClr val="bg2">
                    <a:lumMod val="10000"/>
                  </a:schemeClr>
                </a:solidFill>
                <a:latin typeface="+mn-lt"/>
              </a:rPr>
              <a:t>KIC approach  </a:t>
            </a:r>
            <a:r>
              <a:rPr lang="en-GB" sz="1100" dirty="0">
                <a:solidFill>
                  <a:schemeClr val="bg2">
                    <a:lumMod val="10000"/>
                  </a:schemeClr>
                </a:solidFill>
                <a:latin typeface="+mn-lt"/>
              </a:rPr>
              <a:t>focuses on using ICT to network tourism stakeholders in a structured way. Communities are designed to link learning to innovation by putting administrators, businesses and the work force in the flow of market relevant information. They allow stakeholders to move </a:t>
            </a:r>
            <a:r>
              <a:rPr lang="en-GB" sz="1100" i="1" dirty="0">
                <a:solidFill>
                  <a:schemeClr val="bg2">
                    <a:lumMod val="10000"/>
                  </a:schemeClr>
                </a:solidFill>
                <a:latin typeface="+mn-lt"/>
              </a:rPr>
              <a:t>‘From Knowledge to Product, From Research to Market </a:t>
            </a:r>
            <a:r>
              <a:rPr lang="en-GB" sz="1100" i="1" dirty="0" smtClean="0">
                <a:solidFill>
                  <a:schemeClr val="bg2">
                    <a:lumMod val="10000"/>
                  </a:schemeClr>
                </a:solidFill>
                <a:latin typeface="+mn-lt"/>
              </a:rPr>
              <a:t>place</a:t>
            </a:r>
            <a:r>
              <a:rPr lang="en-GB" sz="1100" dirty="0" smtClean="0">
                <a:solidFill>
                  <a:schemeClr val="bg2">
                    <a:lumMod val="10000"/>
                  </a:schemeClr>
                </a:solidFill>
                <a:latin typeface="+mn-lt"/>
              </a:rPr>
              <a:t>’  </a:t>
            </a:r>
            <a:r>
              <a:rPr lang="en-GB" sz="1100" dirty="0">
                <a:solidFill>
                  <a:schemeClr val="bg2">
                    <a:lumMod val="10000"/>
                  </a:schemeClr>
                </a:solidFill>
                <a:latin typeface="+mn-lt"/>
              </a:rPr>
              <a:t>by improving links between learning experience providers and their clients</a:t>
            </a:r>
            <a:r>
              <a:rPr lang="en-GB" sz="1100" dirty="0" smtClean="0">
                <a:solidFill>
                  <a:schemeClr val="bg2">
                    <a:lumMod val="10000"/>
                  </a:schemeClr>
                </a:solidFill>
                <a:latin typeface="+mn-lt"/>
              </a:rPr>
              <a:t>. This research to  </a:t>
            </a:r>
            <a:r>
              <a:rPr lang="en-GB" sz="1100" dirty="0">
                <a:solidFill>
                  <a:schemeClr val="bg2">
                    <a:lumMod val="10000"/>
                  </a:schemeClr>
                </a:solidFill>
                <a:latin typeface="+mn-lt"/>
              </a:rPr>
              <a:t>m</a:t>
            </a:r>
            <a:r>
              <a:rPr lang="en-GB" sz="1100" dirty="0" smtClean="0">
                <a:solidFill>
                  <a:schemeClr val="bg2">
                    <a:lumMod val="10000"/>
                  </a:schemeClr>
                </a:solidFill>
                <a:latin typeface="+mn-lt"/>
              </a:rPr>
              <a:t>arket innovation cycle  involves  the following  knowledge &amp; product development process:</a:t>
            </a:r>
            <a:endParaRPr lang="en-GB" sz="800" dirty="0" smtClean="0">
              <a:solidFill>
                <a:schemeClr val="bg2">
                  <a:lumMod val="10000"/>
                </a:schemeClr>
              </a:solidFill>
              <a:latin typeface="+mn-lt"/>
            </a:endParaRPr>
          </a:p>
          <a:p>
            <a:pPr marL="628650" lvl="1" indent="-171450" algn="just">
              <a:buFont typeface="Wingdings" pitchFamily="2" charset="2"/>
              <a:buChar char="Ø"/>
            </a:pPr>
            <a:r>
              <a:rPr lang="en-GB" sz="1100" b="1" dirty="0" smtClean="0">
                <a:solidFill>
                  <a:srgbClr val="C00000"/>
                </a:solidFill>
              </a:rPr>
              <a:t>RESEARCH &gt; POLICY &gt; PRODUCT/DESTINATION </a:t>
            </a:r>
            <a:r>
              <a:rPr lang="en-GB" sz="1100" b="1" dirty="0">
                <a:solidFill>
                  <a:srgbClr val="C00000"/>
                </a:solidFill>
              </a:rPr>
              <a:t>DEVELOPMENT </a:t>
            </a:r>
            <a:r>
              <a:rPr lang="en-GB" sz="1100" b="1" dirty="0" smtClean="0">
                <a:solidFill>
                  <a:srgbClr val="C00000"/>
                </a:solidFill>
              </a:rPr>
              <a:t>&gt;  </a:t>
            </a:r>
          </a:p>
          <a:p>
            <a:pPr lvl="4" algn="just"/>
            <a:r>
              <a:rPr lang="en-GB" sz="1100" b="1" dirty="0" smtClean="0">
                <a:solidFill>
                  <a:srgbClr val="C00000"/>
                </a:solidFill>
              </a:rPr>
              <a:t>PROMOTION &gt;   MONITORING&gt; </a:t>
            </a:r>
            <a:endParaRPr lang="en-GB" sz="1100" b="1" dirty="0">
              <a:solidFill>
                <a:srgbClr val="C00000"/>
              </a:solidFill>
            </a:endParaRPr>
          </a:p>
          <a:p>
            <a:pPr algn="just"/>
            <a:endParaRPr lang="en-GB" sz="1100" dirty="0">
              <a:solidFill>
                <a:srgbClr val="C00000"/>
              </a:solidFill>
            </a:endParaRPr>
          </a:p>
        </p:txBody>
      </p:sp>
      <p:pic>
        <p:nvPicPr>
          <p:cNvPr id="11" name="Picture 10" descr="http://destinet.eu/images/CIP%20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4000" y="8388424"/>
            <a:ext cx="510471" cy="55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34424" y="938109"/>
            <a:ext cx="6192688" cy="1646605"/>
          </a:xfrm>
          <a:prstGeom prst="rect">
            <a:avLst/>
          </a:prstGeom>
          <a:noFill/>
        </p:spPr>
        <p:txBody>
          <a:bodyPr wrap="square" rtlCol="0">
            <a:spAutoFit/>
          </a:bodyPr>
          <a:lstStyle/>
          <a:p>
            <a:pPr algn="just"/>
            <a:r>
              <a:rPr lang="en-GB" sz="1200" b="1" dirty="0" smtClean="0">
                <a:solidFill>
                  <a:schemeClr val="tx2"/>
                </a:solidFill>
                <a:latin typeface="+mj-lt"/>
              </a:rPr>
              <a:t>WHY? </a:t>
            </a:r>
            <a:r>
              <a:rPr lang="en-GB" sz="1100" b="1" i="1" dirty="0" smtClean="0">
                <a:solidFill>
                  <a:schemeClr val="tx2"/>
                </a:solidFill>
                <a:latin typeface="+mj-lt"/>
              </a:rPr>
              <a:t>Tourism </a:t>
            </a:r>
            <a:r>
              <a:rPr lang="en-GB" sz="1100" b="1" i="1" dirty="0">
                <a:solidFill>
                  <a:schemeClr val="tx2"/>
                </a:solidFill>
                <a:latin typeface="+mj-lt"/>
              </a:rPr>
              <a:t>Knowledge and Innovation Communities </a:t>
            </a:r>
            <a:r>
              <a:rPr lang="en-GB" sz="1100" b="1" i="1" dirty="0" smtClean="0">
                <a:solidFill>
                  <a:schemeClr val="tx2"/>
                </a:solidFill>
                <a:latin typeface="+mj-lt"/>
              </a:rPr>
              <a:t>-  </a:t>
            </a:r>
            <a:r>
              <a:rPr lang="en-GB" sz="1100" b="1" i="1" dirty="0">
                <a:solidFill>
                  <a:schemeClr val="tx2"/>
                </a:solidFill>
                <a:latin typeface="+mj-lt"/>
              </a:rPr>
              <a:t>A Guide  to Multi-Stakeholder Tourism Knowledge Networking to </a:t>
            </a:r>
            <a:r>
              <a:rPr lang="en-GB" sz="1100" b="1" i="1" dirty="0" smtClean="0">
                <a:solidFill>
                  <a:schemeClr val="tx2"/>
                </a:solidFill>
                <a:latin typeface="+mj-lt"/>
              </a:rPr>
              <a:t>Improve European </a:t>
            </a:r>
            <a:r>
              <a:rPr lang="en-GB" sz="1100" b="1" i="1" dirty="0">
                <a:solidFill>
                  <a:schemeClr val="tx2"/>
                </a:solidFill>
                <a:latin typeface="+mj-lt"/>
              </a:rPr>
              <a:t>Innovation, Competitiveness and Sustainability  </a:t>
            </a:r>
            <a:r>
              <a:rPr lang="en-GB" sz="1100" dirty="0" smtClean="0">
                <a:solidFill>
                  <a:schemeClr val="bg2">
                    <a:lumMod val="10000"/>
                  </a:schemeClr>
                </a:solidFill>
                <a:latin typeface="+mj-lt"/>
              </a:rPr>
              <a:t>has been developed in the </a:t>
            </a:r>
            <a:r>
              <a:rPr lang="en-GB" sz="1100" dirty="0">
                <a:solidFill>
                  <a:schemeClr val="bg2">
                    <a:lumMod val="10000"/>
                  </a:schemeClr>
                </a:solidFill>
                <a:latin typeface="+mj-lt"/>
              </a:rPr>
              <a:t>European Commission  DG Enterprise CIP FAST-LAIN Project </a:t>
            </a:r>
            <a:r>
              <a:rPr lang="en-GB" sz="1100" dirty="0" smtClean="0">
                <a:solidFill>
                  <a:schemeClr val="bg2">
                    <a:lumMod val="10000"/>
                  </a:schemeClr>
                </a:solidFill>
                <a:latin typeface="+mj-lt"/>
              </a:rPr>
              <a:t>2012. The </a:t>
            </a:r>
            <a:r>
              <a:rPr lang="en-GB" sz="1100" dirty="0">
                <a:solidFill>
                  <a:schemeClr val="bg2">
                    <a:lumMod val="10000"/>
                  </a:schemeClr>
                </a:solidFill>
                <a:latin typeface="+mj-lt"/>
              </a:rPr>
              <a:t>call for improved sustainability, competitiveness, </a:t>
            </a:r>
            <a:r>
              <a:rPr lang="en-GB" sz="1100" dirty="0" smtClean="0">
                <a:solidFill>
                  <a:schemeClr val="bg2">
                    <a:lumMod val="10000"/>
                  </a:schemeClr>
                </a:solidFill>
                <a:latin typeface="+mj-lt"/>
              </a:rPr>
              <a:t>&amp; inclusiveness </a:t>
            </a:r>
            <a:r>
              <a:rPr lang="en-GB" sz="1100" dirty="0">
                <a:solidFill>
                  <a:schemeClr val="bg2">
                    <a:lumMod val="10000"/>
                  </a:schemeClr>
                </a:solidFill>
                <a:latin typeface="+mj-lt"/>
              </a:rPr>
              <a:t>through innovation means delivering new marketable </a:t>
            </a:r>
            <a:r>
              <a:rPr lang="en-GB" sz="1100" dirty="0" smtClean="0">
                <a:solidFill>
                  <a:schemeClr val="bg2">
                    <a:lumMod val="10000"/>
                  </a:schemeClr>
                </a:solidFill>
                <a:latin typeface="+mj-lt"/>
              </a:rPr>
              <a:t>tourism products and business infrastructure support services, </a:t>
            </a:r>
            <a:r>
              <a:rPr lang="en-GB" sz="1100" dirty="0">
                <a:solidFill>
                  <a:schemeClr val="bg2">
                    <a:lumMod val="10000"/>
                  </a:schemeClr>
                </a:solidFill>
                <a:latin typeface="+mj-lt"/>
              </a:rPr>
              <a:t>but this requires more flexible, knowledgeable, </a:t>
            </a:r>
            <a:r>
              <a:rPr lang="en-GB" sz="1100" dirty="0" smtClean="0">
                <a:solidFill>
                  <a:schemeClr val="bg2">
                    <a:lumMod val="10000"/>
                  </a:schemeClr>
                </a:solidFill>
                <a:latin typeface="+mj-lt"/>
              </a:rPr>
              <a:t>qualified labour, </a:t>
            </a:r>
            <a:r>
              <a:rPr lang="en-GB" sz="1100" dirty="0">
                <a:solidFill>
                  <a:schemeClr val="bg2">
                    <a:lumMod val="10000"/>
                  </a:schemeClr>
                </a:solidFill>
                <a:latin typeface="+mj-lt"/>
              </a:rPr>
              <a:t>improved  access to knowledge and structured good practice transfer </a:t>
            </a:r>
            <a:r>
              <a:rPr lang="en-GB" sz="1100" dirty="0" smtClean="0">
                <a:solidFill>
                  <a:schemeClr val="bg2">
                    <a:lumMod val="10000"/>
                  </a:schemeClr>
                </a:solidFill>
                <a:latin typeface="+mj-lt"/>
              </a:rPr>
              <a:t>systems in which research feeds back into policy making and market actions for all sectors, including tourism.</a:t>
            </a:r>
          </a:p>
          <a:p>
            <a:pPr algn="just"/>
            <a:endParaRPr lang="en-GB" sz="1200" b="1" dirty="0">
              <a:solidFill>
                <a:schemeClr val="bg2">
                  <a:lumMod val="10000"/>
                </a:schemeClr>
              </a:solidFill>
              <a:latin typeface="+mj-lt"/>
            </a:endParaRPr>
          </a:p>
        </p:txBody>
      </p:sp>
      <p:pic>
        <p:nvPicPr>
          <p:cNvPr id="15" name="Picture 14">
            <a:hlinkClick r:id="rId4"/>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171" y="340572"/>
            <a:ext cx="583726" cy="57952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itel 1"/>
          <p:cNvSpPr>
            <a:spLocks/>
          </p:cNvSpPr>
          <p:nvPr/>
        </p:nvSpPr>
        <p:spPr bwMode="auto">
          <a:xfrm>
            <a:off x="3212976" y="1911185"/>
            <a:ext cx="2664296" cy="16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180000" algn="just"/>
            <a:r>
              <a:rPr lang="de-DE" sz="1200" dirty="0">
                <a:latin typeface="+mn-lt"/>
                <a:cs typeface="Arial" pitchFamily="34" charset="0"/>
              </a:rPr>
              <a:t>Your knowledge base must include access to information enabling stakeholders to contribute to and to benefit from competitive, responsible and sustainable tourism </a:t>
            </a:r>
            <a:r>
              <a:rPr lang="de-DE" sz="1200" dirty="0" smtClean="0">
                <a:latin typeface="+mn-lt"/>
                <a:cs typeface="Arial" pitchFamily="34" charset="0"/>
              </a:rPr>
              <a:t>development.  All publications are stored in the resources section then linked to other folders in DestiNet.</a:t>
            </a:r>
            <a:endParaRPr lang="de-DE" sz="1200" dirty="0">
              <a:latin typeface="+mn-lt"/>
              <a:cs typeface="Arial" pitchFamily="34" charset="0"/>
            </a:endParaRPr>
          </a:p>
        </p:txBody>
      </p:sp>
      <p:pic>
        <p:nvPicPr>
          <p:cNvPr id="5837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06" t="27281" r="57092" b="34768"/>
          <a:stretch/>
        </p:blipFill>
        <p:spPr bwMode="auto">
          <a:xfrm>
            <a:off x="3353420" y="4283968"/>
            <a:ext cx="2636044" cy="268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4671442" y="3598334"/>
            <a:ext cx="3572" cy="52916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Titel 1"/>
          <p:cNvSpPr>
            <a:spLocks/>
          </p:cNvSpPr>
          <p:nvPr/>
        </p:nvSpPr>
        <p:spPr bwMode="auto">
          <a:xfrm>
            <a:off x="503794" y="252316"/>
            <a:ext cx="5940029" cy="51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ctr"/>
            <a:r>
              <a:rPr lang="de-DE" sz="2400" b="1" dirty="0" smtClean="0">
                <a:latin typeface="+mj-lt"/>
                <a:cs typeface="Arial" pitchFamily="34" charset="0"/>
              </a:rPr>
              <a:t>Resource Listing Tool </a:t>
            </a:r>
          </a:p>
        </p:txBody>
      </p:sp>
      <p:pic>
        <p:nvPicPr>
          <p:cNvPr id="15" name="Picture 52" descr="b-pub-too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44" y="236059"/>
            <a:ext cx="983582" cy="13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40</a:t>
            </a:fld>
            <a:endParaRPr lang="de-DE"/>
          </a:p>
        </p:txBody>
      </p:sp>
      <p:sp>
        <p:nvSpPr>
          <p:cNvPr id="16"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189" t="14974" r="80935" b="18404"/>
          <a:stretch/>
        </p:blipFill>
        <p:spPr>
          <a:xfrm>
            <a:off x="447543" y="2057505"/>
            <a:ext cx="2389771" cy="5306632"/>
          </a:xfrm>
          <a:prstGeom prst="rect">
            <a:avLst/>
          </a:prstGeom>
        </p:spPr>
      </p:pic>
      <p:cxnSp>
        <p:nvCxnSpPr>
          <p:cNvPr id="19" name="Straight Arrow Connector 18"/>
          <p:cNvCxnSpPr/>
          <p:nvPr/>
        </p:nvCxnSpPr>
        <p:spPr>
          <a:xfrm flipV="1">
            <a:off x="2564904" y="4550668"/>
            <a:ext cx="1800200" cy="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7" descr="b-prac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48" y="299892"/>
            <a:ext cx="907926" cy="10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itel 1"/>
          <p:cNvSpPr>
            <a:spLocks/>
          </p:cNvSpPr>
          <p:nvPr/>
        </p:nvSpPr>
        <p:spPr bwMode="auto">
          <a:xfrm>
            <a:off x="3022109" y="1445920"/>
            <a:ext cx="3236561"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108000" algn="just"/>
            <a:r>
              <a:rPr lang="de-DE" sz="1200" dirty="0">
                <a:latin typeface="+mn-lt"/>
                <a:cs typeface="Arial" pitchFamily="34" charset="0"/>
              </a:rPr>
              <a:t>The transfer of good practice between stakeholders in a </a:t>
            </a:r>
            <a:r>
              <a:rPr lang="en-GB" sz="1200" dirty="0">
                <a:latin typeface="Calibri" pitchFamily="34" charset="0"/>
              </a:rPr>
              <a:t>Tourism Knowledge &amp; Innovation Community </a:t>
            </a:r>
            <a:r>
              <a:rPr lang="de-DE" sz="1200" dirty="0" smtClean="0">
                <a:latin typeface="+mn-lt"/>
                <a:cs typeface="Arial" pitchFamily="34" charset="0"/>
              </a:rPr>
              <a:t>is </a:t>
            </a:r>
            <a:r>
              <a:rPr lang="de-DE" sz="1200" dirty="0">
                <a:latin typeface="+mn-lt"/>
                <a:cs typeface="Arial" pitchFamily="34" charset="0"/>
              </a:rPr>
              <a:t>key </a:t>
            </a:r>
            <a:r>
              <a:rPr lang="de-DE" sz="1200" dirty="0" smtClean="0">
                <a:latin typeface="+mn-lt"/>
                <a:cs typeface="Arial" pitchFamily="34" charset="0"/>
              </a:rPr>
              <a:t>to destination innovation, competitiveness and sustainability. </a:t>
            </a:r>
            <a:r>
              <a:rPr lang="de-DE" sz="1200" dirty="0">
                <a:latin typeface="+mn-lt"/>
                <a:cs typeface="Arial" pitchFamily="34" charset="0"/>
              </a:rPr>
              <a:t>The Destinet good practice transfer tool  </a:t>
            </a:r>
            <a:r>
              <a:rPr lang="de-DE" sz="1200" dirty="0" smtClean="0">
                <a:latin typeface="+mn-lt"/>
                <a:cs typeface="Arial" pitchFamily="34" charset="0"/>
              </a:rPr>
              <a:t>has a template that structures good practice examples and is accessed from the publication dissemination tool.   Choose the good practice transfer template.</a:t>
            </a:r>
            <a:endParaRPr lang="de-DE" sz="1200" dirty="0">
              <a:latin typeface="+mn-lt"/>
              <a:cs typeface="Arial" pitchFamily="34" charset="0"/>
            </a:endParaRPr>
          </a:p>
        </p:txBody>
      </p:sp>
      <p:pic>
        <p:nvPicPr>
          <p:cNvPr id="5940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540" t="15252" r="63668" b="29351"/>
          <a:stretch/>
        </p:blipFill>
        <p:spPr bwMode="auto">
          <a:xfrm>
            <a:off x="3720359" y="3756327"/>
            <a:ext cx="2246949" cy="417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5551437" y="4355976"/>
            <a:ext cx="0" cy="47407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Titel 1"/>
          <p:cNvSpPr>
            <a:spLocks/>
          </p:cNvSpPr>
          <p:nvPr/>
        </p:nvSpPr>
        <p:spPr bwMode="auto">
          <a:xfrm>
            <a:off x="490148" y="326215"/>
            <a:ext cx="5940029" cy="51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ctr"/>
            <a:r>
              <a:rPr lang="de-DE" sz="2400" b="1" dirty="0" smtClean="0">
                <a:latin typeface="+mj-lt"/>
                <a:cs typeface="Arial" pitchFamily="34" charset="0"/>
              </a:rPr>
              <a:t>Good Practice Transfer Tool </a:t>
            </a:r>
          </a:p>
        </p:txBody>
      </p:sp>
      <p:cxnSp>
        <p:nvCxnSpPr>
          <p:cNvPr id="23" name="Straight Connector 22"/>
          <p:cNvCxnSpPr/>
          <p:nvPr/>
        </p:nvCxnSpPr>
        <p:spPr>
          <a:xfrm>
            <a:off x="5229200" y="5940152"/>
            <a:ext cx="0" cy="172782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41</a:t>
            </a:fld>
            <a:endParaRPr lang="de-DE"/>
          </a:p>
        </p:txBody>
      </p:sp>
      <p:sp>
        <p:nvSpPr>
          <p:cNvPr id="20"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2189" t="14974" r="80935" b="18404"/>
          <a:stretch/>
        </p:blipFill>
        <p:spPr>
          <a:xfrm>
            <a:off x="397596" y="1939696"/>
            <a:ext cx="2389771" cy="530663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9379" t="9739" r="21396" b="20240"/>
          <a:stretch/>
        </p:blipFill>
        <p:spPr>
          <a:xfrm>
            <a:off x="490148" y="5753139"/>
            <a:ext cx="4061637" cy="2699839"/>
          </a:xfrm>
          <a:prstGeom prst="rect">
            <a:avLst/>
          </a:prstGeom>
        </p:spPr>
      </p:pic>
      <p:cxnSp>
        <p:nvCxnSpPr>
          <p:cNvPr id="25" name="Straight Arrow Connector 24"/>
          <p:cNvCxnSpPr/>
          <p:nvPr/>
        </p:nvCxnSpPr>
        <p:spPr>
          <a:xfrm flipH="1">
            <a:off x="2953858" y="7667979"/>
            <a:ext cx="2275342"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2520966" y="4355976"/>
            <a:ext cx="306827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872" y="7759893"/>
            <a:ext cx="3143195" cy="830997"/>
          </a:xfrm>
          <a:prstGeom prst="rect">
            <a:avLst/>
          </a:prstGeom>
          <a:solidFill>
            <a:schemeClr val="bg1"/>
          </a:solidFill>
        </p:spPr>
        <p:txBody>
          <a:bodyPr wrap="square" rtlCol="0">
            <a:spAutoFit/>
          </a:bodyPr>
          <a:lstStyle/>
          <a:p>
            <a:r>
              <a:rPr lang="de-DE" sz="1200" dirty="0">
                <a:latin typeface="+mn-lt"/>
                <a:cs typeface="Arial" pitchFamily="34" charset="0"/>
              </a:rPr>
              <a:t>As well as profiles of good </a:t>
            </a:r>
            <a:r>
              <a:rPr lang="de-DE" sz="1200" dirty="0" smtClean="0">
                <a:latin typeface="+mn-lt"/>
                <a:cs typeface="Arial" pitchFamily="34" charset="0"/>
              </a:rPr>
              <a:t>practice examples</a:t>
            </a:r>
            <a:r>
              <a:rPr lang="de-DE" sz="1200" dirty="0">
                <a:latin typeface="+mn-lt"/>
                <a:cs typeface="Arial" pitchFamily="34" charset="0"/>
              </a:rPr>
              <a:t>, the good </a:t>
            </a:r>
            <a:r>
              <a:rPr lang="de-DE" sz="1200" dirty="0" smtClean="0">
                <a:latin typeface="+mn-lt"/>
                <a:cs typeface="Arial" pitchFamily="34" charset="0"/>
              </a:rPr>
              <a:t>gractice </a:t>
            </a:r>
            <a:r>
              <a:rPr lang="de-DE" sz="1200" dirty="0">
                <a:latin typeface="+mn-lt"/>
                <a:cs typeface="Arial" pitchFamily="34" charset="0"/>
              </a:rPr>
              <a:t>tool can produce maps and lists of these </a:t>
            </a:r>
            <a:r>
              <a:rPr lang="de-DE" sz="1200" dirty="0" smtClean="0">
                <a:latin typeface="+mn-lt"/>
                <a:cs typeface="Arial" pitchFamily="34" charset="0"/>
              </a:rPr>
              <a:t>examples, showcasing them in DestiNets ‚Atlas of Excellence‘.</a:t>
            </a:r>
            <a:endParaRPr lang="de-DE" sz="1200" dirty="0">
              <a:latin typeface="+mn-lt"/>
              <a:cs typeface="Arial" pitchFamily="34" charset="0"/>
            </a:endParaRPr>
          </a:p>
        </p:txBody>
      </p:sp>
      <p:sp>
        <p:nvSpPr>
          <p:cNvPr id="5" name="TextBox 4"/>
          <p:cNvSpPr txBox="1"/>
          <p:nvPr/>
        </p:nvSpPr>
        <p:spPr>
          <a:xfrm>
            <a:off x="526910" y="1230476"/>
            <a:ext cx="871164" cy="215444"/>
          </a:xfrm>
          <a:prstGeom prst="rect">
            <a:avLst/>
          </a:prstGeom>
          <a:solidFill>
            <a:schemeClr val="bg1"/>
          </a:solidFill>
        </p:spPr>
        <p:txBody>
          <a:bodyPr wrap="square" rtlCol="0">
            <a:spAutoFit/>
          </a:bodyPr>
          <a:lstStyle/>
          <a:p>
            <a:r>
              <a:rPr lang="en-GB" sz="800" dirty="0" smtClean="0"/>
              <a:t>Best Practice</a:t>
            </a:r>
            <a:endParaRPr lang="en-GB" sz="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5" descr="b-market">
            <a:hlinkClick r:id="rId2" tooltip="Click here to use the market access tool"/>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34" y="173822"/>
            <a:ext cx="917526" cy="109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itel 1"/>
          <p:cNvSpPr>
            <a:spLocks/>
          </p:cNvSpPr>
          <p:nvPr/>
        </p:nvSpPr>
        <p:spPr bwMode="auto">
          <a:xfrm>
            <a:off x="2932529" y="1619672"/>
            <a:ext cx="3240361" cy="309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144000" algn="just">
              <a:lnSpc>
                <a:spcPts val="1440"/>
              </a:lnSpc>
            </a:pPr>
            <a:r>
              <a:rPr lang="de-DE" sz="1200" dirty="0" smtClean="0">
                <a:latin typeface="+mn-lt"/>
                <a:cs typeface="Arial" pitchFamily="34" charset="0"/>
              </a:rPr>
              <a:t>A </a:t>
            </a:r>
            <a:r>
              <a:rPr lang="en-GB" sz="1200" dirty="0">
                <a:latin typeface="Calibri" pitchFamily="34" charset="0"/>
              </a:rPr>
              <a:t>Tourism Knowledge &amp; Innovation Community </a:t>
            </a:r>
            <a:r>
              <a:rPr lang="de-DE" sz="1200" dirty="0" smtClean="0">
                <a:latin typeface="+mn-lt"/>
                <a:cs typeface="Arial" pitchFamily="34" charset="0"/>
              </a:rPr>
              <a:t>knowledge base needs to orient itseff to the regional or global market-place. To imporve regional competitiveness, </a:t>
            </a:r>
            <a:r>
              <a:rPr lang="de-DE" sz="1200" dirty="0">
                <a:latin typeface="+mn-lt"/>
                <a:cs typeface="Arial" pitchFamily="34" charset="0"/>
              </a:rPr>
              <a:t>t</a:t>
            </a:r>
            <a:r>
              <a:rPr lang="de-DE" sz="1200" dirty="0" smtClean="0">
                <a:latin typeface="+mn-lt"/>
                <a:cs typeface="Arial" pitchFamily="34" charset="0"/>
              </a:rPr>
              <a:t>he Destination </a:t>
            </a:r>
            <a:r>
              <a:rPr lang="en-GB" sz="1200" dirty="0" smtClean="0">
                <a:latin typeface="Calibri" pitchFamily="34" charset="0"/>
              </a:rPr>
              <a:t>Knowledge </a:t>
            </a:r>
            <a:r>
              <a:rPr lang="en-GB" sz="1200" dirty="0">
                <a:latin typeface="Calibri" pitchFamily="34" charset="0"/>
              </a:rPr>
              <a:t>&amp; Innovation Community </a:t>
            </a:r>
            <a:r>
              <a:rPr lang="de-DE" sz="1200" dirty="0" smtClean="0">
                <a:latin typeface="+mn-lt"/>
                <a:cs typeface="Arial" pitchFamily="34" charset="0"/>
              </a:rPr>
              <a:t>can create a virtual map of its tourism offer, showing the learning opportunities and business mosiac related to the destination. </a:t>
            </a:r>
          </a:p>
          <a:p>
            <a:pPr marL="144000" algn="just">
              <a:lnSpc>
                <a:spcPts val="1440"/>
              </a:lnSpc>
            </a:pPr>
            <a:r>
              <a:rPr lang="de-DE" sz="1200" dirty="0" smtClean="0">
                <a:latin typeface="+mn-lt"/>
                <a:cs typeface="Arial" pitchFamily="34" charset="0"/>
              </a:rPr>
              <a:t>Market-listed products and services can be used to market the destination, identify and build products and services for travel agents and tour operators, put packages together, provide information to journalists, and supply consumer facing sites with quality assessed information .  </a:t>
            </a:r>
          </a:p>
          <a:p>
            <a:pPr marL="144000" algn="just">
              <a:lnSpc>
                <a:spcPts val="1440"/>
              </a:lnSpc>
            </a:pPr>
            <a:r>
              <a:rPr lang="de-DE" sz="1200" dirty="0" smtClean="0">
                <a:latin typeface="+mn-lt"/>
                <a:cs typeface="Arial" pitchFamily="34" charset="0"/>
              </a:rPr>
              <a:t>.</a:t>
            </a:r>
            <a:endParaRPr lang="de-DE" sz="1200" dirty="0">
              <a:latin typeface="+mn-lt"/>
              <a:cs typeface="Arial" pitchFamily="34" charset="0"/>
            </a:endParaRPr>
          </a:p>
        </p:txBody>
      </p:sp>
      <p:pic>
        <p:nvPicPr>
          <p:cNvPr id="60427" name="Picture 2"/>
          <p:cNvPicPr>
            <a:picLocks noChangeAspect="1" noChangeArrowheads="1"/>
          </p:cNvPicPr>
          <p:nvPr/>
        </p:nvPicPr>
        <p:blipFill>
          <a:blip r:embed="rId4">
            <a:extLst>
              <a:ext uri="{28A0092B-C50C-407E-A947-70E740481C1C}">
                <a14:useLocalDpi xmlns:a14="http://schemas.microsoft.com/office/drawing/2010/main" val="0"/>
              </a:ext>
            </a:extLst>
          </a:blip>
          <a:srcRect l="5518" t="52136" r="46004" b="7417"/>
          <a:stretch>
            <a:fillRect/>
          </a:stretch>
        </p:blipFill>
        <p:spPr bwMode="auto">
          <a:xfrm>
            <a:off x="1340768" y="4572000"/>
            <a:ext cx="4587479" cy="382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el 1"/>
          <p:cNvSpPr>
            <a:spLocks/>
          </p:cNvSpPr>
          <p:nvPr/>
        </p:nvSpPr>
        <p:spPr bwMode="auto">
          <a:xfrm>
            <a:off x="521494" y="260750"/>
            <a:ext cx="5940029" cy="51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ctr"/>
            <a:r>
              <a:rPr lang="de-DE" sz="2400" b="1" dirty="0" smtClean="0">
                <a:latin typeface="+mj-lt"/>
                <a:cs typeface="Arial" pitchFamily="34" charset="0"/>
              </a:rPr>
              <a:t>Market Access Tool </a:t>
            </a:r>
          </a:p>
        </p:txBody>
      </p:sp>
      <p:sp>
        <p:nvSpPr>
          <p:cNvPr id="8" name="Rectangle 7"/>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42</a:t>
            </a:fld>
            <a:endParaRPr lang="de-DE"/>
          </a:p>
        </p:txBody>
      </p:sp>
      <p:sp>
        <p:nvSpPr>
          <p:cNvPr id="13"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189" t="14974" r="80935" b="18404"/>
          <a:stretch/>
        </p:blipFill>
        <p:spPr>
          <a:xfrm>
            <a:off x="397596" y="2057505"/>
            <a:ext cx="2389771" cy="5306632"/>
          </a:xfrm>
          <a:prstGeom prst="rect">
            <a:avLst/>
          </a:prstGeom>
        </p:spPr>
      </p:pic>
      <p:cxnSp>
        <p:nvCxnSpPr>
          <p:cNvPr id="12" name="Straight Arrow Connector 11"/>
          <p:cNvCxnSpPr/>
          <p:nvPr/>
        </p:nvCxnSpPr>
        <p:spPr>
          <a:xfrm>
            <a:off x="2564904" y="6300192"/>
            <a:ext cx="1584176"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itel 1"/>
          <p:cNvSpPr>
            <a:spLocks/>
          </p:cNvSpPr>
          <p:nvPr/>
        </p:nvSpPr>
        <p:spPr bwMode="auto">
          <a:xfrm>
            <a:off x="521573" y="507408"/>
            <a:ext cx="5658074" cy="125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144000" algn="just">
              <a:lnSpc>
                <a:spcPts val="1440"/>
              </a:lnSpc>
            </a:pPr>
            <a:r>
              <a:rPr lang="de-DE" sz="1200" dirty="0" smtClean="0">
                <a:latin typeface="+mn-lt"/>
                <a:cs typeface="Arial" pitchFamily="34" charset="0"/>
              </a:rPr>
              <a:t>The Market Access tool on the Portal enables you to list your your tourism learning opportunities, and certified products and services. If they are certified they can enter the portals‘ sustainable tourism market place. In this respect the Market access tool offers a destination the possibility of making a Green Map of its tourism offer, and building maps of its tourism supply chains.</a:t>
            </a:r>
          </a:p>
          <a:p>
            <a:pPr marL="144000" algn="just">
              <a:lnSpc>
                <a:spcPts val="1440"/>
              </a:lnSpc>
            </a:pPr>
            <a:endParaRPr lang="de-DE" sz="1200" dirty="0">
              <a:latin typeface="+mn-lt"/>
              <a:cs typeface="Arial"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596" t="6735" r="21509" b="26488"/>
          <a:stretch/>
        </p:blipFill>
        <p:spPr>
          <a:xfrm>
            <a:off x="772042" y="3059832"/>
            <a:ext cx="5422314" cy="3456553"/>
          </a:xfrm>
          <a:prstGeom prst="rect">
            <a:avLst/>
          </a:prstGeom>
        </p:spPr>
      </p:pic>
      <p:pic>
        <p:nvPicPr>
          <p:cNvPr id="6042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305" t="52728" r="46198" b="11592"/>
          <a:stretch/>
        </p:blipFill>
        <p:spPr bwMode="auto">
          <a:xfrm>
            <a:off x="757333" y="1826360"/>
            <a:ext cx="1750365" cy="337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3999980" y="2555776"/>
            <a:ext cx="0" cy="72008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itel 1"/>
          <p:cNvSpPr>
            <a:spLocks/>
          </p:cNvSpPr>
          <p:nvPr/>
        </p:nvSpPr>
        <p:spPr bwMode="auto">
          <a:xfrm>
            <a:off x="539217" y="7316156"/>
            <a:ext cx="5622785" cy="86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144000" algn="just">
              <a:lnSpc>
                <a:spcPts val="1440"/>
              </a:lnSpc>
            </a:pPr>
            <a:r>
              <a:rPr lang="de-DE" sz="1200" dirty="0" smtClean="0">
                <a:latin typeface="+mn-lt"/>
                <a:cs typeface="Arial" pitchFamily="34" charset="0"/>
              </a:rPr>
              <a:t>The Market Access tool  has a sophisticated filter system that enables  users to sort and list organisatons and products by geographical region, type of market offer (accomodation, attraction, etc) operational level, and landscape type.  It also offers a </a:t>
            </a:r>
            <a:r>
              <a:rPr lang="de-DE" sz="1200" b="1" i="1" dirty="0" smtClean="0">
                <a:latin typeface="+mn-lt"/>
                <a:cs typeface="Arial" pitchFamily="34" charset="0"/>
              </a:rPr>
              <a:t>market solutions </a:t>
            </a:r>
            <a:r>
              <a:rPr lang="de-DE" sz="1200" dirty="0" smtClean="0">
                <a:latin typeface="+mn-lt"/>
                <a:cs typeface="Arial" pitchFamily="34" charset="0"/>
              </a:rPr>
              <a:t>section to list support services a destinaion and its businesses will need to be more competitive and sustainable.  Porviders of such services can list themselves in this section.  </a:t>
            </a:r>
            <a:endParaRPr lang="de-DE" sz="1200" dirty="0">
              <a:latin typeface="+mn-lt"/>
              <a:cs typeface="Arial" pitchFamily="34" charset="0"/>
            </a:endParaRPr>
          </a:p>
        </p:txBody>
      </p:sp>
      <p:cxnSp>
        <p:nvCxnSpPr>
          <p:cNvPr id="17" name="Straight Arrow Connector 16"/>
          <p:cNvCxnSpPr/>
          <p:nvPr/>
        </p:nvCxnSpPr>
        <p:spPr>
          <a:xfrm flipV="1">
            <a:off x="5610418" y="6516385"/>
            <a:ext cx="0" cy="78665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07698" y="2555776"/>
            <a:ext cx="149228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43</a:t>
            </a:fld>
            <a:endParaRPr lang="de-DE"/>
          </a:p>
        </p:txBody>
      </p:sp>
      <p:sp>
        <p:nvSpPr>
          <p:cNvPr id="14"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3" name="TextBox 2"/>
          <p:cNvSpPr txBox="1"/>
          <p:nvPr/>
        </p:nvSpPr>
        <p:spPr>
          <a:xfrm>
            <a:off x="2636912" y="1540113"/>
            <a:ext cx="3525091" cy="1015663"/>
          </a:xfrm>
          <a:prstGeom prst="rect">
            <a:avLst/>
          </a:prstGeom>
          <a:noFill/>
        </p:spPr>
        <p:txBody>
          <a:bodyPr wrap="square" rtlCol="0">
            <a:spAutoFit/>
          </a:bodyPr>
          <a:lstStyle/>
          <a:p>
            <a:pPr algn="just"/>
            <a:r>
              <a:rPr lang="de-DE" sz="1200" dirty="0">
                <a:latin typeface="+mn-lt"/>
                <a:cs typeface="Arial" pitchFamily="34" charset="0"/>
              </a:rPr>
              <a:t>Again the Market Access tool provides listing and map presentations of market offers, and </a:t>
            </a:r>
            <a:r>
              <a:rPr lang="de-DE" sz="1200" dirty="0">
                <a:latin typeface="+mn-lt"/>
                <a:cs typeface="Arial" pitchFamily="34" charset="0"/>
                <a:hlinkClick r:id="rId5" action="ppaction://hlinksldjump"/>
              </a:rPr>
              <a:t>the </a:t>
            </a:r>
            <a:r>
              <a:rPr lang="de-DE" sz="1200" dirty="0" smtClean="0">
                <a:latin typeface="+mn-lt"/>
                <a:cs typeface="Arial" pitchFamily="34" charset="0"/>
                <a:hlinkClick r:id="rId5" action="ppaction://hlinksldjump"/>
              </a:rPr>
              <a:t>Tourism Destination &amp; Enterprise </a:t>
            </a:r>
            <a:r>
              <a:rPr lang="de-DE" sz="1200" dirty="0">
                <a:latin typeface="+mn-lt"/>
                <a:cs typeface="Arial" pitchFamily="34" charset="0"/>
                <a:hlinkClick r:id="rId5" action="ppaction://hlinksldjump"/>
              </a:rPr>
              <a:t>Innovation Stimulation Tool </a:t>
            </a:r>
            <a:r>
              <a:rPr lang="de-DE" sz="1200" dirty="0">
                <a:latin typeface="+mn-lt"/>
                <a:cs typeface="Arial" pitchFamily="34" charset="0"/>
              </a:rPr>
              <a:t>provides a structured approach to developing market </a:t>
            </a:r>
            <a:r>
              <a:rPr lang="de-DE" sz="1200" dirty="0" smtClean="0">
                <a:latin typeface="+mn-lt"/>
                <a:cs typeface="Arial" pitchFamily="34" charset="0"/>
              </a:rPr>
              <a:t>access for your product or destination.</a:t>
            </a:r>
            <a:endParaRPr lang="en-GB" sz="1200" dirty="0">
              <a:latin typeface="+mn-lt"/>
            </a:endParaRPr>
          </a:p>
        </p:txBody>
      </p:sp>
    </p:spTree>
    <p:extLst>
      <p:ext uri="{BB962C8B-B14F-4D97-AF65-F5344CB8AC3E}">
        <p14:creationId xmlns:p14="http://schemas.microsoft.com/office/powerpoint/2010/main" val="1030167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feld 12"/>
          <p:cNvSpPr txBox="1">
            <a:spLocks noChangeArrowheads="1"/>
          </p:cNvSpPr>
          <p:nvPr/>
        </p:nvSpPr>
        <p:spPr bwMode="auto">
          <a:xfrm>
            <a:off x="461962" y="1356705"/>
            <a:ext cx="5433706"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70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08000" algn="just" eaLnBrk="1" hangingPunct="1">
              <a:lnSpc>
                <a:spcPts val="1440"/>
              </a:lnSpc>
              <a:spcBef>
                <a:spcPts val="600"/>
              </a:spcBef>
            </a:pPr>
            <a:r>
              <a:rPr lang="de-DE" sz="1200" dirty="0" smtClean="0">
                <a:latin typeface="+mn-lt"/>
                <a:cs typeface="Arial" pitchFamily="34" charset="0"/>
              </a:rPr>
              <a:t>Destinations need to monotor their tourism competitiveness, and stakeholders </a:t>
            </a:r>
            <a:r>
              <a:rPr lang="de-DE" sz="1200" dirty="0">
                <a:latin typeface="+mn-lt"/>
                <a:cs typeface="Arial" pitchFamily="34" charset="0"/>
              </a:rPr>
              <a:t>need monitoring and reporting information in a form specific to their learning </a:t>
            </a:r>
            <a:r>
              <a:rPr lang="de-DE" sz="1200" dirty="0" smtClean="0">
                <a:latin typeface="+mn-lt"/>
                <a:cs typeface="Arial" pitchFamily="34" charset="0"/>
              </a:rPr>
              <a:t>needs.  You can  </a:t>
            </a:r>
            <a:r>
              <a:rPr lang="de-DE" sz="1200" dirty="0">
                <a:latin typeface="+mn-lt"/>
                <a:cs typeface="Arial" pitchFamily="34" charset="0"/>
              </a:rPr>
              <a:t>establish your </a:t>
            </a:r>
            <a:r>
              <a:rPr lang="en-GB" sz="1200" dirty="0">
                <a:latin typeface="Calibri" pitchFamily="34" charset="0"/>
              </a:rPr>
              <a:t>Tourism Knowledge &amp; Innovation Community </a:t>
            </a:r>
            <a:r>
              <a:rPr lang="de-DE" sz="1200" dirty="0" smtClean="0">
                <a:latin typeface="+mn-lt"/>
                <a:cs typeface="Arial" pitchFamily="34" charset="0"/>
              </a:rPr>
              <a:t>monitoring </a:t>
            </a:r>
            <a:r>
              <a:rPr lang="de-DE" sz="1200" dirty="0">
                <a:latin typeface="+mn-lt"/>
                <a:cs typeface="Arial" pitchFamily="34" charset="0"/>
              </a:rPr>
              <a:t>system in this section, starting with gathering sources of information that are already available. </a:t>
            </a:r>
            <a:r>
              <a:rPr lang="de-DE" sz="1200" b="1" i="1" dirty="0" smtClean="0">
                <a:latin typeface="+mn-lt"/>
                <a:cs typeface="Arial" pitchFamily="34" charset="0"/>
              </a:rPr>
              <a:t>The Tourism </a:t>
            </a:r>
            <a:r>
              <a:rPr lang="de-DE" sz="1200" b="1" i="1" dirty="0">
                <a:latin typeface="+mn-lt"/>
                <a:cs typeface="Arial" pitchFamily="34" charset="0"/>
              </a:rPr>
              <a:t>Observatory Management </a:t>
            </a:r>
            <a:r>
              <a:rPr lang="de-DE" sz="1200" b="1" i="1" dirty="0" smtClean="0">
                <a:latin typeface="+mn-lt"/>
                <a:cs typeface="Arial" pitchFamily="34" charset="0"/>
              </a:rPr>
              <a:t>Tool enables member states, regions and destinations to link up their own innovation and observation processes. </a:t>
            </a:r>
            <a:r>
              <a:rPr lang="de-DE" sz="1200" dirty="0" smtClean="0">
                <a:latin typeface="+mn-lt"/>
                <a:cs typeface="Arial" pitchFamily="34" charset="0"/>
              </a:rPr>
              <a:t>Based on existing sources of tourism monitoring data, and then adding their own monitoring and reporting systems. Guidence is also given via access to destination management and business susainability checklists. </a:t>
            </a:r>
            <a:endParaRPr lang="de-DE" sz="1200" dirty="0">
              <a:latin typeface="+mn-lt"/>
              <a:cs typeface="Arial" pitchFamily="34" charset="0"/>
            </a:endParaRPr>
          </a:p>
        </p:txBody>
      </p:sp>
      <p:pic>
        <p:nvPicPr>
          <p:cNvPr id="11268" name="Picture 6" descr="b-ob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024" y="264316"/>
            <a:ext cx="747728"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itel 1"/>
          <p:cNvSpPr>
            <a:spLocks/>
          </p:cNvSpPr>
          <p:nvPr/>
        </p:nvSpPr>
        <p:spPr bwMode="auto">
          <a:xfrm>
            <a:off x="459581" y="732368"/>
            <a:ext cx="5940029" cy="115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ctr"/>
            <a:r>
              <a:rPr lang="de-DE" sz="2400" dirty="0">
                <a:cs typeface="Arial" pitchFamily="34" charset="0"/>
              </a:rPr>
              <a:t/>
            </a:r>
            <a:br>
              <a:rPr lang="de-DE" sz="2400" dirty="0">
                <a:cs typeface="Arial" pitchFamily="34" charset="0"/>
              </a:rPr>
            </a:br>
            <a:endParaRPr lang="de-DE" sz="2400" dirty="0">
              <a:cs typeface="Arial" pitchFamily="34" charset="0"/>
            </a:endParaRPr>
          </a:p>
        </p:txBody>
      </p:sp>
      <p:pic>
        <p:nvPicPr>
          <p:cNvPr id="61451" name="Picture 2"/>
          <p:cNvPicPr>
            <a:picLocks noChangeAspect="1" noChangeArrowheads="1"/>
          </p:cNvPicPr>
          <p:nvPr/>
        </p:nvPicPr>
        <p:blipFill>
          <a:blip r:embed="rId4">
            <a:extLst>
              <a:ext uri="{28A0092B-C50C-407E-A947-70E740481C1C}">
                <a14:useLocalDpi xmlns:a14="http://schemas.microsoft.com/office/drawing/2010/main" val="0"/>
              </a:ext>
            </a:extLst>
          </a:blip>
          <a:srcRect l="5588" t="26689" r="34695" b="3548"/>
          <a:stretch>
            <a:fillRect/>
          </a:stretch>
        </p:blipFill>
        <p:spPr bwMode="auto">
          <a:xfrm>
            <a:off x="1762126" y="3078031"/>
            <a:ext cx="3421856" cy="39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5103019" y="4379385"/>
            <a:ext cx="80963" cy="75776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itel 1"/>
          <p:cNvSpPr>
            <a:spLocks/>
          </p:cNvSpPr>
          <p:nvPr/>
        </p:nvSpPr>
        <p:spPr bwMode="auto">
          <a:xfrm>
            <a:off x="494451" y="395536"/>
            <a:ext cx="5940029" cy="51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14350" indent="-514350" algn="ctr"/>
            <a:r>
              <a:rPr lang="de-DE" sz="2400" b="1" dirty="0" smtClean="0">
                <a:latin typeface="+mj-lt"/>
                <a:cs typeface="Arial" pitchFamily="34" charset="0"/>
              </a:rPr>
              <a:t>Tourism Observatory </a:t>
            </a:r>
          </a:p>
          <a:p>
            <a:pPr marL="514350" indent="-514350" algn="ctr"/>
            <a:r>
              <a:rPr lang="de-DE" sz="2400" b="1" dirty="0" smtClean="0">
                <a:latin typeface="+mj-lt"/>
                <a:cs typeface="Arial" pitchFamily="34" charset="0"/>
              </a:rPr>
              <a:t>Management Tool</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564" t="-7909" r="21650" b="15724"/>
          <a:stretch/>
        </p:blipFill>
        <p:spPr bwMode="auto">
          <a:xfrm>
            <a:off x="521494" y="3961656"/>
            <a:ext cx="5696751" cy="435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754118" y="131068"/>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44</a:t>
            </a:fld>
            <a:endParaRPr lang="de-DE"/>
          </a:p>
        </p:txBody>
      </p:sp>
      <p:sp>
        <p:nvSpPr>
          <p:cNvPr id="15"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strVal val="#ppt_w*0.70"/>
                                          </p:val>
                                        </p:tav>
                                        <p:tav tm="100000">
                                          <p:val>
                                            <p:strVal val="#ppt_w"/>
                                          </p:val>
                                        </p:tav>
                                      </p:tavLst>
                                    </p:anim>
                                    <p:anim calcmode="lin" valueType="num">
                                      <p:cBhvr>
                                        <p:cTn id="8" dur="1000" fill="hold"/>
                                        <p:tgtEl>
                                          <p:spTgt spid="11268"/>
                                        </p:tgtEl>
                                        <p:attrNameLst>
                                          <p:attrName>ppt_h</p:attrName>
                                        </p:attrNameLst>
                                      </p:cBhvr>
                                      <p:tavLst>
                                        <p:tav tm="0">
                                          <p:val>
                                            <p:strVal val="#ppt_h"/>
                                          </p:val>
                                        </p:tav>
                                        <p:tav tm="100000">
                                          <p:val>
                                            <p:strVal val="#ppt_h"/>
                                          </p:val>
                                        </p:tav>
                                      </p:tavLst>
                                    </p:anim>
                                    <p:animEffect transition="in" filter="fade">
                                      <p:cBhvr>
                                        <p:cTn id="9" dur="1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5690893"/>
              </p:ext>
            </p:extLst>
          </p:nvPr>
        </p:nvGraphicFramePr>
        <p:xfrm>
          <a:off x="610147" y="3563888"/>
          <a:ext cx="5544616" cy="4819650"/>
        </p:xfrm>
        <a:graphic>
          <a:graphicData uri="http://schemas.openxmlformats.org/drawingml/2006/table">
            <a:tbl>
              <a:tblPr firstRow="1" firstCol="1" bandRow="1">
                <a:tableStyleId>{5C22544A-7EE6-4342-B048-85BDC9FD1C3A}</a:tableStyleId>
              </a:tblPr>
              <a:tblGrid>
                <a:gridCol w="929725"/>
                <a:gridCol w="1681143"/>
                <a:gridCol w="1750020"/>
                <a:gridCol w="1183728"/>
              </a:tblGrid>
              <a:tr h="1003568">
                <a:tc>
                  <a:txBody>
                    <a:bodyPr/>
                    <a:lstStyle/>
                    <a:p>
                      <a:pPr>
                        <a:lnSpc>
                          <a:spcPct val="115000"/>
                        </a:lnSpc>
                        <a:spcAft>
                          <a:spcPts val="0"/>
                        </a:spcAft>
                      </a:pPr>
                      <a:r>
                        <a:rPr lang="en-GB" sz="1100" dirty="0">
                          <a:solidFill>
                            <a:srgbClr val="FFC000"/>
                          </a:solidFill>
                          <a:effectLst/>
                        </a:rPr>
                        <a:t>1 </a:t>
                      </a:r>
                      <a:r>
                        <a:rPr lang="en-GB" sz="1100" dirty="0" smtClean="0">
                          <a:solidFill>
                            <a:srgbClr val="FFC000"/>
                          </a:solidFill>
                          <a:effectLst/>
                        </a:rPr>
                        <a:t>Research to Market </a:t>
                      </a:r>
                      <a:r>
                        <a:rPr lang="en-GB" sz="1100" dirty="0">
                          <a:solidFill>
                            <a:srgbClr val="FFC000"/>
                          </a:solidFill>
                          <a:effectLst/>
                        </a:rPr>
                        <a:t>Innovation Cycle Phase</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a:lnSpc>
                          <a:spcPct val="115000"/>
                        </a:lnSpc>
                        <a:spcAft>
                          <a:spcPts val="0"/>
                        </a:spcAft>
                      </a:pPr>
                      <a:r>
                        <a:rPr lang="en-GB" sz="1100" dirty="0">
                          <a:effectLst/>
                        </a:rPr>
                        <a:t>2 Stakeholder Actions</a:t>
                      </a:r>
                      <a:endParaRPr lang="en-GB" sz="1100" dirty="0">
                        <a:effectLst/>
                        <a:latin typeface="Calibri"/>
                        <a:ea typeface="Calibri"/>
                        <a:cs typeface="Times New Roman"/>
                      </a:endParaRPr>
                    </a:p>
                  </a:txBody>
                  <a:tcPr marL="38331" marR="38331" marT="0" marB="0"/>
                </a:tc>
                <a:tc>
                  <a:txBody>
                    <a:bodyPr/>
                    <a:lstStyle/>
                    <a:p>
                      <a:pPr algn="ctr">
                        <a:lnSpc>
                          <a:spcPct val="115000"/>
                        </a:lnSpc>
                        <a:spcAft>
                          <a:spcPts val="0"/>
                        </a:spcAft>
                      </a:pPr>
                      <a:r>
                        <a:rPr lang="en-GB" sz="1100" dirty="0">
                          <a:solidFill>
                            <a:schemeClr val="bg1"/>
                          </a:solidFill>
                          <a:effectLst/>
                        </a:rPr>
                        <a:t>3 </a:t>
                      </a:r>
                      <a:r>
                        <a:rPr lang="en-GB" sz="1100" dirty="0" err="1">
                          <a:solidFill>
                            <a:schemeClr val="bg1"/>
                          </a:solidFill>
                          <a:effectLst/>
                        </a:rPr>
                        <a:t>DestiNet</a:t>
                      </a:r>
                      <a:r>
                        <a:rPr lang="en-GB" sz="1100" dirty="0">
                          <a:solidFill>
                            <a:schemeClr val="bg1"/>
                          </a:solidFill>
                          <a:effectLst/>
                        </a:rPr>
                        <a:t> </a:t>
                      </a:r>
                      <a:r>
                        <a:rPr lang="en-GB" sz="1100" dirty="0" smtClean="0">
                          <a:solidFill>
                            <a:schemeClr val="bg1"/>
                          </a:solidFill>
                          <a:effectLst/>
                        </a:rPr>
                        <a:t>Knowledge</a:t>
                      </a:r>
                      <a:r>
                        <a:rPr lang="en-GB" sz="1100" baseline="0" dirty="0" smtClean="0">
                          <a:solidFill>
                            <a:schemeClr val="bg1"/>
                          </a:solidFill>
                          <a:effectLst/>
                        </a:rPr>
                        <a:t> &amp; Innovation Community</a:t>
                      </a:r>
                      <a:r>
                        <a:rPr lang="en-GB" sz="1100" dirty="0" smtClean="0">
                          <a:solidFill>
                            <a:schemeClr val="bg1"/>
                          </a:solidFill>
                          <a:effectLst/>
                        </a:rPr>
                        <a:t> </a:t>
                      </a:r>
                      <a:r>
                        <a:rPr lang="en-GB" sz="1100" dirty="0">
                          <a:solidFill>
                            <a:schemeClr val="bg1"/>
                          </a:solidFill>
                          <a:effectLst/>
                        </a:rPr>
                        <a:t>Support</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gn="ctr">
                        <a:lnSpc>
                          <a:spcPct val="115000"/>
                        </a:lnSpc>
                        <a:spcAft>
                          <a:spcPts val="0"/>
                        </a:spcAft>
                      </a:pPr>
                      <a:r>
                        <a:rPr lang="en-GB" sz="1100" dirty="0" smtClean="0">
                          <a:effectLst/>
                        </a:rPr>
                        <a:t>4 Link</a:t>
                      </a:r>
                      <a:r>
                        <a:rPr lang="en-GB" sz="1100" baseline="0" dirty="0" smtClean="0">
                          <a:effectLst/>
                        </a:rPr>
                        <a:t> to </a:t>
                      </a:r>
                      <a:r>
                        <a:rPr lang="en-GB" sz="1100" dirty="0" smtClean="0">
                          <a:effectLst/>
                        </a:rPr>
                        <a:t>Case Study/ Implementation Process/</a:t>
                      </a:r>
                    </a:p>
                    <a:p>
                      <a:pPr algn="ctr">
                        <a:lnSpc>
                          <a:spcPct val="115000"/>
                        </a:lnSpc>
                        <a:spcAft>
                          <a:spcPts val="0"/>
                        </a:spcAft>
                      </a:pPr>
                      <a:r>
                        <a:rPr lang="en-GB" sz="1100" dirty="0" smtClean="0">
                          <a:effectLst/>
                        </a:rPr>
                        <a:t>Documents</a:t>
                      </a:r>
                    </a:p>
                    <a:p>
                      <a:pPr algn="ctr">
                        <a:lnSpc>
                          <a:spcPct val="115000"/>
                        </a:lnSpc>
                        <a:spcAft>
                          <a:spcPts val="0"/>
                        </a:spcAft>
                      </a:pPr>
                      <a:endParaRPr lang="en-GB" sz="1100" dirty="0">
                        <a:effectLst/>
                      </a:endParaRPr>
                    </a:p>
                  </a:txBody>
                  <a:tcPr marL="38331" marR="38331" marT="0" marB="0"/>
                </a:tc>
              </a:tr>
              <a:tr h="877195">
                <a:tc>
                  <a:txBody>
                    <a:bodyPr/>
                    <a:lstStyle/>
                    <a:p>
                      <a:pPr>
                        <a:lnSpc>
                          <a:spcPct val="115000"/>
                        </a:lnSpc>
                        <a:spcAft>
                          <a:spcPts val="0"/>
                        </a:spcAft>
                      </a:pPr>
                      <a:r>
                        <a:rPr lang="en-GB" sz="1100">
                          <a:solidFill>
                            <a:srgbClr val="FFC000"/>
                          </a:solidFill>
                          <a:effectLst/>
                        </a:rPr>
                        <a:t>Research</a:t>
                      </a:r>
                      <a:endParaRPr lang="en-GB" sz="110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dirty="0">
                          <a:effectLst/>
                        </a:rPr>
                        <a:t>Access European knowledge base</a:t>
                      </a:r>
                    </a:p>
                    <a:p>
                      <a:pPr marL="342900" lvl="0" indent="-342900">
                        <a:lnSpc>
                          <a:spcPct val="115000"/>
                        </a:lnSpc>
                        <a:spcAft>
                          <a:spcPts val="0"/>
                        </a:spcAft>
                        <a:buFont typeface="Symbol"/>
                        <a:buChar char=""/>
                      </a:pPr>
                      <a:r>
                        <a:rPr lang="en-GB" sz="1100" dirty="0">
                          <a:effectLst/>
                        </a:rPr>
                        <a:t>Knowledge transfer</a:t>
                      </a:r>
                    </a:p>
                    <a:p>
                      <a:pPr marL="342900" lvl="0" indent="-342900">
                        <a:lnSpc>
                          <a:spcPct val="115000"/>
                        </a:lnSpc>
                        <a:spcAft>
                          <a:spcPts val="0"/>
                        </a:spcAft>
                        <a:buFont typeface="Symbol"/>
                        <a:buChar char=""/>
                      </a:pPr>
                      <a:r>
                        <a:rPr lang="en-GB" sz="1100" dirty="0">
                          <a:effectLst/>
                        </a:rPr>
                        <a:t>Development of evidence-based good practice </a:t>
                      </a:r>
                      <a:endParaRPr lang="en-GB" sz="1100" dirty="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err="1">
                          <a:solidFill>
                            <a:schemeClr val="bg1"/>
                          </a:solidFill>
                          <a:effectLst/>
                        </a:rPr>
                        <a:t>Whos</a:t>
                      </a:r>
                      <a:r>
                        <a:rPr lang="en-GB" sz="1100" dirty="0">
                          <a:solidFill>
                            <a:schemeClr val="bg1"/>
                          </a:solidFill>
                          <a:effectLst/>
                        </a:rPr>
                        <a:t> Who – knowledge networking</a:t>
                      </a:r>
                    </a:p>
                    <a:p>
                      <a:pPr marL="342900" lvl="0" indent="-342900">
                        <a:lnSpc>
                          <a:spcPct val="115000"/>
                        </a:lnSpc>
                        <a:spcAft>
                          <a:spcPts val="0"/>
                        </a:spcAft>
                        <a:buFont typeface="Symbol"/>
                        <a:buChar char=""/>
                      </a:pPr>
                      <a:r>
                        <a:rPr lang="en-GB" sz="1100" dirty="0" smtClean="0">
                          <a:solidFill>
                            <a:schemeClr val="bg1"/>
                          </a:solidFill>
                          <a:effectLst/>
                        </a:rPr>
                        <a:t>Topics – </a:t>
                      </a:r>
                      <a:r>
                        <a:rPr lang="en-GB" sz="1100" baseline="0" dirty="0" smtClean="0">
                          <a:solidFill>
                            <a:schemeClr val="bg1"/>
                          </a:solidFill>
                          <a:effectLst/>
                        </a:rPr>
                        <a:t> </a:t>
                      </a:r>
                      <a:r>
                        <a:rPr lang="en-GB" sz="1100" dirty="0" smtClean="0">
                          <a:solidFill>
                            <a:schemeClr val="bg1"/>
                          </a:solidFill>
                          <a:effectLst/>
                        </a:rPr>
                        <a:t>sustainable tourism subject</a:t>
                      </a:r>
                      <a:r>
                        <a:rPr lang="en-GB" sz="1100" baseline="0" dirty="0" smtClean="0">
                          <a:solidFill>
                            <a:schemeClr val="bg1"/>
                          </a:solidFill>
                          <a:effectLst/>
                        </a:rPr>
                        <a:t> matter </a:t>
                      </a:r>
                      <a:endParaRPr lang="en-GB" sz="1100" dirty="0">
                        <a:solidFill>
                          <a:schemeClr val="bg1"/>
                        </a:solidFill>
                        <a:effectLst/>
                      </a:endParaRPr>
                    </a:p>
                    <a:p>
                      <a:pPr marL="342900" lvl="0" indent="-342900">
                        <a:lnSpc>
                          <a:spcPct val="115000"/>
                        </a:lnSpc>
                        <a:spcAft>
                          <a:spcPts val="0"/>
                        </a:spcAft>
                        <a:buFont typeface="Symbol"/>
                        <a:buChar char=""/>
                      </a:pPr>
                      <a:r>
                        <a:rPr lang="en-GB" sz="1100" dirty="0">
                          <a:solidFill>
                            <a:schemeClr val="bg1"/>
                          </a:solidFill>
                          <a:effectLst/>
                        </a:rPr>
                        <a:t>Good practice database &amp; transfer system</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r>
                        <a:rPr lang="en-GB" sz="1100" dirty="0" smtClean="0">
                          <a:effectLst/>
                        </a:rPr>
                        <a:t>(use columns 2 and 3 to construct a specific example or process)</a:t>
                      </a:r>
                      <a:endParaRPr lang="en-GB" sz="1100" dirty="0">
                        <a:effectLst/>
                        <a:latin typeface="Calibri"/>
                        <a:ea typeface="Calibri"/>
                        <a:cs typeface="Times New Roman"/>
                      </a:endParaRPr>
                    </a:p>
                  </a:txBody>
                  <a:tcPr marL="38331" marR="38331" marT="0" marB="0"/>
                </a:tc>
              </a:tr>
              <a:tr h="118963">
                <a:tc>
                  <a:txBody>
                    <a:bodyPr/>
                    <a:lstStyle/>
                    <a:p>
                      <a:pPr>
                        <a:lnSpc>
                          <a:spcPct val="115000"/>
                        </a:lnSpc>
                        <a:spcAft>
                          <a:spcPts val="0"/>
                        </a:spcAft>
                      </a:pPr>
                      <a:r>
                        <a:rPr lang="en-GB" sz="1100">
                          <a:solidFill>
                            <a:srgbClr val="FFC000"/>
                          </a:solidFill>
                          <a:effectLst/>
                        </a:rPr>
                        <a:t> </a:t>
                      </a:r>
                      <a:endParaRPr lang="en-GB" sz="110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a:lnSpc>
                          <a:spcPct val="115000"/>
                        </a:lnSpc>
                        <a:spcAft>
                          <a:spcPts val="0"/>
                        </a:spcAft>
                      </a:pPr>
                      <a:r>
                        <a:rPr lang="en-GB" sz="1100">
                          <a:effectLst/>
                        </a:rPr>
                        <a:t> </a:t>
                      </a:r>
                      <a:endParaRPr lang="en-GB" sz="1100">
                        <a:effectLst/>
                        <a:latin typeface="Calibri"/>
                        <a:ea typeface="Calibri"/>
                        <a:cs typeface="Times New Roman"/>
                      </a:endParaRPr>
                    </a:p>
                  </a:txBody>
                  <a:tcPr marL="38331" marR="38331" marT="0" marB="0"/>
                </a:tc>
                <a:tc>
                  <a:txBody>
                    <a:bodyPr/>
                    <a:lstStyle/>
                    <a:p>
                      <a:pPr>
                        <a:lnSpc>
                          <a:spcPct val="115000"/>
                        </a:lnSpc>
                        <a:spcAft>
                          <a:spcPts val="0"/>
                        </a:spcAft>
                      </a:pPr>
                      <a:r>
                        <a:rPr lang="en-GB" sz="1100" dirty="0">
                          <a:solidFill>
                            <a:schemeClr val="bg1"/>
                          </a:solidFill>
                          <a:effectLst/>
                        </a:rPr>
                        <a:t> </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a:effectLst/>
                        </a:rPr>
                        <a:t> </a:t>
                      </a:r>
                      <a:endParaRPr lang="en-GB" sz="1100">
                        <a:effectLst/>
                        <a:latin typeface="Calibri"/>
                        <a:ea typeface="Calibri"/>
                        <a:cs typeface="Times New Roman"/>
                      </a:endParaRPr>
                    </a:p>
                  </a:txBody>
                  <a:tcPr marL="38331" marR="38331" marT="0" marB="0"/>
                </a:tc>
              </a:tr>
              <a:tr h="1256312">
                <a:tc>
                  <a:txBody>
                    <a:bodyPr/>
                    <a:lstStyle/>
                    <a:p>
                      <a:pPr>
                        <a:lnSpc>
                          <a:spcPct val="115000"/>
                        </a:lnSpc>
                        <a:spcAft>
                          <a:spcPts val="0"/>
                        </a:spcAft>
                      </a:pPr>
                      <a:r>
                        <a:rPr lang="en-GB" sz="1100" dirty="0">
                          <a:solidFill>
                            <a:srgbClr val="FFC000"/>
                          </a:solidFill>
                          <a:effectLst/>
                        </a:rPr>
                        <a:t>Policy</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a:effectLst/>
                        </a:rPr>
                        <a:t>Implementation of good governance principles</a:t>
                      </a:r>
                    </a:p>
                    <a:p>
                      <a:pPr marL="342900" lvl="0" indent="-342900">
                        <a:lnSpc>
                          <a:spcPct val="115000"/>
                        </a:lnSpc>
                        <a:spcAft>
                          <a:spcPts val="0"/>
                        </a:spcAft>
                        <a:buFont typeface="Symbol"/>
                        <a:buChar char=""/>
                      </a:pPr>
                      <a:r>
                        <a:rPr lang="en-GB" sz="1100">
                          <a:effectLst/>
                        </a:rPr>
                        <a:t>Policy coherence </a:t>
                      </a:r>
                    </a:p>
                    <a:p>
                      <a:pPr marL="342900" lvl="0" indent="-342900">
                        <a:lnSpc>
                          <a:spcPct val="115000"/>
                        </a:lnSpc>
                        <a:spcAft>
                          <a:spcPts val="0"/>
                        </a:spcAft>
                        <a:buFont typeface="Symbol"/>
                        <a:buChar char=""/>
                      </a:pPr>
                      <a:r>
                        <a:rPr lang="en-GB" sz="1100">
                          <a:effectLst/>
                        </a:rPr>
                        <a:t>Openness </a:t>
                      </a:r>
                    </a:p>
                    <a:p>
                      <a:pPr marL="342900" lvl="0" indent="-342900">
                        <a:lnSpc>
                          <a:spcPct val="115000"/>
                        </a:lnSpc>
                        <a:spcAft>
                          <a:spcPts val="0"/>
                        </a:spcAft>
                        <a:buFont typeface="Symbol"/>
                        <a:buChar char=""/>
                      </a:pPr>
                      <a:r>
                        <a:rPr lang="en-GB" sz="1100">
                          <a:effectLst/>
                        </a:rPr>
                        <a:t>Transparency</a:t>
                      </a:r>
                    </a:p>
                    <a:p>
                      <a:pPr marL="342900" lvl="0" indent="-342900">
                        <a:lnSpc>
                          <a:spcPct val="115000"/>
                        </a:lnSpc>
                        <a:spcAft>
                          <a:spcPts val="0"/>
                        </a:spcAft>
                        <a:buFont typeface="Symbol"/>
                        <a:buChar char=""/>
                      </a:pPr>
                      <a:r>
                        <a:rPr lang="en-GB" sz="1100">
                          <a:effectLst/>
                        </a:rPr>
                        <a:t>Participation</a:t>
                      </a:r>
                    </a:p>
                    <a:p>
                      <a:pPr marL="342900" lvl="0" indent="-342900">
                        <a:lnSpc>
                          <a:spcPct val="115000"/>
                        </a:lnSpc>
                        <a:spcAft>
                          <a:spcPts val="0"/>
                        </a:spcAft>
                        <a:buFont typeface="Symbol"/>
                        <a:buChar char=""/>
                      </a:pPr>
                      <a:r>
                        <a:rPr lang="en-GB" sz="1100">
                          <a:effectLst/>
                        </a:rPr>
                        <a:t>Accountability</a:t>
                      </a:r>
                    </a:p>
                    <a:p>
                      <a:pPr marL="342900" lvl="0" indent="-342900">
                        <a:lnSpc>
                          <a:spcPct val="115000"/>
                        </a:lnSpc>
                        <a:spcAft>
                          <a:spcPts val="0"/>
                        </a:spcAft>
                        <a:buFont typeface="Symbol"/>
                        <a:buChar char=""/>
                      </a:pPr>
                      <a:r>
                        <a:rPr lang="en-GB" sz="1100">
                          <a:effectLst/>
                        </a:rPr>
                        <a:t>Effectiveness </a:t>
                      </a:r>
                      <a:endParaRPr lang="en-GB" sz="110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a:solidFill>
                            <a:schemeClr val="bg1"/>
                          </a:solidFill>
                          <a:effectLst/>
                        </a:rPr>
                        <a:t>Who’s Who - Multi-stakeholder participation</a:t>
                      </a:r>
                    </a:p>
                    <a:p>
                      <a:pPr marL="342900" lvl="0" indent="-342900">
                        <a:lnSpc>
                          <a:spcPct val="115000"/>
                        </a:lnSpc>
                        <a:spcAft>
                          <a:spcPts val="0"/>
                        </a:spcAft>
                        <a:buFont typeface="Symbol"/>
                        <a:buChar char=""/>
                      </a:pPr>
                      <a:r>
                        <a:rPr lang="en-GB" sz="1100" dirty="0">
                          <a:solidFill>
                            <a:schemeClr val="bg1"/>
                          </a:solidFill>
                          <a:effectLst/>
                        </a:rPr>
                        <a:t>Topics- SCP and tourism,</a:t>
                      </a:r>
                    </a:p>
                    <a:p>
                      <a:pPr marL="342900" lvl="0" indent="-342900">
                        <a:lnSpc>
                          <a:spcPct val="115000"/>
                        </a:lnSpc>
                        <a:spcAft>
                          <a:spcPts val="0"/>
                        </a:spcAft>
                        <a:buFont typeface="Symbol"/>
                        <a:buChar char=""/>
                      </a:pPr>
                      <a:r>
                        <a:rPr lang="en-GB" sz="1100" dirty="0">
                          <a:solidFill>
                            <a:schemeClr val="bg1"/>
                          </a:solidFill>
                          <a:effectLst/>
                        </a:rPr>
                        <a:t>Learning area policy grid</a:t>
                      </a:r>
                    </a:p>
                    <a:p>
                      <a:pPr marL="342900" lvl="0" indent="-342900">
                        <a:lnSpc>
                          <a:spcPct val="115000"/>
                        </a:lnSpc>
                        <a:spcAft>
                          <a:spcPts val="0"/>
                        </a:spcAft>
                        <a:buFont typeface="Symbol"/>
                        <a:buChar char=""/>
                      </a:pPr>
                      <a:r>
                        <a:rPr lang="en-GB" sz="1100" dirty="0">
                          <a:solidFill>
                            <a:schemeClr val="bg1"/>
                          </a:solidFill>
                          <a:effectLst/>
                        </a:rPr>
                        <a:t>Resources- Policy tools</a:t>
                      </a:r>
                    </a:p>
                    <a:p>
                      <a:pPr marL="342900" lvl="0" indent="-342900">
                        <a:lnSpc>
                          <a:spcPct val="115000"/>
                        </a:lnSpc>
                        <a:spcAft>
                          <a:spcPts val="0"/>
                        </a:spcAft>
                        <a:buFont typeface="Symbol"/>
                        <a:buChar char=""/>
                      </a:pPr>
                      <a:r>
                        <a:rPr lang="en-GB" sz="1100" dirty="0">
                          <a:solidFill>
                            <a:schemeClr val="bg1"/>
                          </a:solidFill>
                          <a:effectLst/>
                        </a:rPr>
                        <a:t>Survey </a:t>
                      </a:r>
                      <a:r>
                        <a:rPr lang="en-GB" sz="1100" dirty="0" smtClean="0">
                          <a:solidFill>
                            <a:schemeClr val="bg1"/>
                          </a:solidFill>
                          <a:effectLst/>
                        </a:rPr>
                        <a:t>tool</a:t>
                      </a:r>
                    </a:p>
                    <a:p>
                      <a:pPr marL="342900" lvl="0" indent="-342900">
                        <a:lnSpc>
                          <a:spcPct val="115000"/>
                        </a:lnSpc>
                        <a:spcAft>
                          <a:spcPts val="0"/>
                        </a:spcAft>
                        <a:buFont typeface="Symbol"/>
                        <a:buChar char=""/>
                      </a:pPr>
                      <a:r>
                        <a:rPr lang="en-GB" sz="1100" dirty="0" smtClean="0">
                          <a:solidFill>
                            <a:schemeClr val="bg1"/>
                          </a:solidFill>
                          <a:effectLst/>
                          <a:latin typeface="Calibri"/>
                          <a:ea typeface="Calibri"/>
                          <a:cs typeface="Times New Roman"/>
                        </a:rPr>
                        <a:t>Observatory</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100" dirty="0" smtClean="0">
                          <a:solidFill>
                            <a:srgbClr val="C00000"/>
                          </a:solidFill>
                          <a:effectLst/>
                        </a:rPr>
                        <a:t>Worksheet</a:t>
                      </a:r>
                      <a:r>
                        <a:rPr lang="en-GB" sz="1100" baseline="0" dirty="0" smtClean="0">
                          <a:solidFill>
                            <a:srgbClr val="C00000"/>
                          </a:solidFill>
                          <a:effectLst/>
                        </a:rPr>
                        <a:t> or document reference</a:t>
                      </a:r>
                    </a:p>
                    <a:p>
                      <a:pPr marL="0" marR="0" indent="0" algn="ctr" defTabSz="914400" rtl="0" eaLnBrk="1" fontAlgn="auto" latinLnBrk="0" hangingPunct="1">
                        <a:lnSpc>
                          <a:spcPct val="115000"/>
                        </a:lnSpc>
                        <a:spcBef>
                          <a:spcPts val="0"/>
                        </a:spcBef>
                        <a:spcAft>
                          <a:spcPts val="0"/>
                        </a:spcAft>
                        <a:buClrTx/>
                        <a:buSzTx/>
                        <a:buFontTx/>
                        <a:buNone/>
                        <a:tabLst/>
                        <a:defRPr/>
                      </a:pPr>
                      <a:r>
                        <a:rPr lang="en-GB" sz="1100" baseline="0" dirty="0" smtClean="0">
                          <a:solidFill>
                            <a:srgbClr val="C00000"/>
                          </a:solidFill>
                          <a:effectLst/>
                        </a:rPr>
                        <a:t>(Use .</a:t>
                      </a:r>
                      <a:r>
                        <a:rPr lang="en-GB" sz="1100" baseline="0" dirty="0" err="1" smtClean="0">
                          <a:solidFill>
                            <a:srgbClr val="C00000"/>
                          </a:solidFill>
                          <a:effectLst/>
                        </a:rPr>
                        <a:t>pdf</a:t>
                      </a:r>
                      <a:r>
                        <a:rPr lang="en-GB" sz="1100" baseline="0" dirty="0" smtClean="0">
                          <a:solidFill>
                            <a:srgbClr val="C00000"/>
                          </a:solidFill>
                          <a:effectLst/>
                        </a:rPr>
                        <a:t> insert note function)</a:t>
                      </a:r>
                    </a:p>
                    <a:p>
                      <a:pPr algn="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118963">
                <a:tc>
                  <a:txBody>
                    <a:bodyPr/>
                    <a:lstStyle/>
                    <a:p>
                      <a:pPr>
                        <a:lnSpc>
                          <a:spcPct val="115000"/>
                        </a:lnSpc>
                        <a:spcAft>
                          <a:spcPts val="0"/>
                        </a:spcAft>
                      </a:pPr>
                      <a:r>
                        <a:rPr lang="en-GB" sz="1100" dirty="0">
                          <a:solidFill>
                            <a:srgbClr val="FFC000"/>
                          </a:solidFill>
                          <a:effectLst/>
                        </a:rPr>
                        <a:t> </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a:lnSpc>
                          <a:spcPct val="115000"/>
                        </a:lnSpc>
                        <a:spcAft>
                          <a:spcPts val="0"/>
                        </a:spcAft>
                      </a:pPr>
                      <a:r>
                        <a:rPr lang="en-GB" sz="1100">
                          <a:effectLst/>
                        </a:rPr>
                        <a:t> </a:t>
                      </a:r>
                      <a:endParaRPr lang="en-GB" sz="1100">
                        <a:effectLst/>
                        <a:latin typeface="Calibri"/>
                        <a:ea typeface="Calibri"/>
                        <a:cs typeface="Times New Roman"/>
                      </a:endParaRPr>
                    </a:p>
                  </a:txBody>
                  <a:tcPr marL="38331" marR="38331" marT="0" marB="0"/>
                </a:tc>
                <a:tc>
                  <a:txBody>
                    <a:bodyPr/>
                    <a:lstStyle/>
                    <a:p>
                      <a:pPr>
                        <a:lnSpc>
                          <a:spcPct val="115000"/>
                        </a:lnSpc>
                        <a:spcAft>
                          <a:spcPts val="0"/>
                        </a:spcAft>
                      </a:pPr>
                      <a:r>
                        <a:rPr lang="en-GB" sz="1100" dirty="0">
                          <a:solidFill>
                            <a:schemeClr val="bg1"/>
                          </a:solidFill>
                          <a:effectLst/>
                        </a:rPr>
                        <a:t> </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bl>
          </a:graphicData>
        </a:graphic>
      </p:graphicFrame>
      <p:sp>
        <p:nvSpPr>
          <p:cNvPr id="6" name="Title 1"/>
          <p:cNvSpPr txBox="1">
            <a:spLocks/>
          </p:cNvSpPr>
          <p:nvPr/>
        </p:nvSpPr>
        <p:spPr bwMode="auto">
          <a:xfrm>
            <a:off x="604127" y="176215"/>
            <a:ext cx="6172200" cy="71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3200" b="1" dirty="0">
                <a:latin typeface="Calibri" pitchFamily="34" charset="0"/>
              </a:rPr>
              <a:t> </a:t>
            </a:r>
            <a:r>
              <a:rPr lang="en-GB" sz="2400" b="1" dirty="0" smtClean="0">
                <a:latin typeface="+mj-lt"/>
              </a:rPr>
              <a:t>Tourism </a:t>
            </a:r>
            <a:r>
              <a:rPr lang="en-GB" sz="2400" b="1" dirty="0">
                <a:latin typeface="+mj-lt"/>
              </a:rPr>
              <a:t>Destination &amp; Enterprise</a:t>
            </a:r>
            <a:r>
              <a:rPr lang="en-GB" sz="2400" b="1" dirty="0">
                <a:solidFill>
                  <a:schemeClr val="tx2">
                    <a:lumMod val="50000"/>
                  </a:schemeClr>
                </a:solidFill>
                <a:latin typeface="+mj-lt"/>
              </a:rPr>
              <a:t> </a:t>
            </a:r>
            <a:endParaRPr lang="en-GB" sz="2400" b="1" dirty="0" smtClean="0">
              <a:solidFill>
                <a:schemeClr val="tx2">
                  <a:lumMod val="50000"/>
                </a:schemeClr>
              </a:solidFill>
              <a:latin typeface="+mj-lt"/>
            </a:endParaRPr>
          </a:p>
          <a:p>
            <a:pPr algn="ctr"/>
            <a:r>
              <a:rPr lang="en-GB" sz="2400" b="1" dirty="0" smtClean="0">
                <a:latin typeface="+mj-lt"/>
              </a:rPr>
              <a:t>Innovation Stimulation Tool </a:t>
            </a:r>
          </a:p>
        </p:txBody>
      </p:sp>
      <p:sp>
        <p:nvSpPr>
          <p:cNvPr id="5" name="Rectangle 4"/>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pPr>
              <a:defRPr/>
            </a:pPr>
            <a:fld id="{23E73079-3305-4BEC-8A82-ABFC85BE8A1F}" type="slidenum">
              <a:rPr lang="de-DE" smtClean="0"/>
              <a:pPr>
                <a:defRPr/>
              </a:pPr>
              <a:t>45</a:t>
            </a:fld>
            <a:endParaRPr lang="de-DE"/>
          </a:p>
        </p:txBody>
      </p:sp>
      <p:sp>
        <p:nvSpPr>
          <p:cNvPr id="10"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11" name="TextBox 10"/>
          <p:cNvSpPr txBox="1"/>
          <p:nvPr/>
        </p:nvSpPr>
        <p:spPr>
          <a:xfrm>
            <a:off x="604127" y="1389570"/>
            <a:ext cx="5875933" cy="2308324"/>
          </a:xfrm>
          <a:prstGeom prst="rect">
            <a:avLst/>
          </a:prstGeom>
          <a:noFill/>
        </p:spPr>
        <p:txBody>
          <a:bodyPr wrap="square" rtlCol="0">
            <a:spAutoFit/>
          </a:bodyPr>
          <a:lstStyle/>
          <a:p>
            <a:pPr algn="ctr"/>
            <a:endParaRPr lang="en-GB" sz="800" b="1" dirty="0" smtClean="0">
              <a:effectLst/>
            </a:endParaRPr>
          </a:p>
          <a:p>
            <a:pPr algn="ctr"/>
            <a:r>
              <a:rPr lang="en-GB" sz="1600" b="1" dirty="0" smtClean="0">
                <a:effectLst/>
              </a:rPr>
              <a:t> </a:t>
            </a:r>
          </a:p>
          <a:p>
            <a:r>
              <a:rPr lang="en-GB" sz="1200" b="1" dirty="0" smtClean="0">
                <a:latin typeface="+mn-lt"/>
              </a:rPr>
              <a:t>The research to marketplace Innovation process </a:t>
            </a:r>
            <a:r>
              <a:rPr lang="en-GB" sz="1200" b="1" dirty="0" smtClean="0"/>
              <a:t>is shaped in each of</a:t>
            </a:r>
            <a:r>
              <a:rPr lang="en-GB" sz="1200" b="1" dirty="0" smtClean="0">
                <a:latin typeface="+mn-lt"/>
              </a:rPr>
              <a:t> the following stages of business or destination development:</a:t>
            </a:r>
          </a:p>
          <a:p>
            <a:pPr marL="171450" indent="-171450" algn="ctr">
              <a:buFont typeface="Wingdings" pitchFamily="2" charset="2"/>
              <a:buChar char="Ø"/>
            </a:pPr>
            <a:r>
              <a:rPr lang="en-GB" sz="1200" b="1" dirty="0" smtClean="0">
                <a:solidFill>
                  <a:srgbClr val="C00000"/>
                </a:solidFill>
                <a:latin typeface="+mn-lt"/>
              </a:rPr>
              <a:t>RESEARCH  &gt; POLICY&gt;   PRODUCT/DESTINATION DEVELOPMENT  </a:t>
            </a:r>
          </a:p>
          <a:p>
            <a:pPr marL="171450" indent="-171450" algn="ctr">
              <a:buFont typeface="Wingdings" pitchFamily="2" charset="2"/>
              <a:buChar char="Ø"/>
            </a:pPr>
            <a:r>
              <a:rPr lang="en-GB" sz="1200" b="1" dirty="0" smtClean="0">
                <a:solidFill>
                  <a:srgbClr val="C00000"/>
                </a:solidFill>
                <a:latin typeface="+mn-lt"/>
              </a:rPr>
              <a:t>   PROMOTION &gt;       MONITORING &gt; </a:t>
            </a:r>
          </a:p>
          <a:p>
            <a:pPr algn="just"/>
            <a:r>
              <a:rPr lang="en-GB" sz="1200" dirty="0" smtClean="0">
                <a:latin typeface="+mn-lt"/>
              </a:rPr>
              <a:t>This knowledge cycle leads to a set of </a:t>
            </a:r>
            <a:r>
              <a:rPr lang="en-GB" sz="1200" b="1" dirty="0" smtClean="0">
                <a:solidFill>
                  <a:srgbClr val="C00000"/>
                </a:solidFill>
                <a:latin typeface="+mn-lt"/>
              </a:rPr>
              <a:t>LEARNING OUTCOMES </a:t>
            </a:r>
            <a:r>
              <a:rPr lang="en-GB" sz="1200" dirty="0" smtClean="0">
                <a:latin typeface="+mn-lt"/>
              </a:rPr>
              <a:t>which </a:t>
            </a:r>
            <a:r>
              <a:rPr lang="en-GB" sz="1200" dirty="0" smtClean="0"/>
              <a:t>stakeholders can</a:t>
            </a:r>
            <a:r>
              <a:rPr lang="en-GB" sz="1200" dirty="0" smtClean="0">
                <a:latin typeface="+mn-lt"/>
              </a:rPr>
              <a:t> then use  to develop their  tourism businesses or destinations, and also fed back into the Tourism Knowledge &amp; Innovation Community research to market innovation cycle to produce continuous improvements in stakeholder activities, in  part or as a whole.  The following matrix can be used to chart this process</a:t>
            </a:r>
            <a:r>
              <a:rPr lang="en-GB" sz="1200" dirty="0">
                <a:latin typeface="+mn-lt"/>
              </a:rPr>
              <a:t>.</a:t>
            </a:r>
            <a:r>
              <a:rPr lang="en-GB" sz="1200" dirty="0" smtClean="0">
                <a:latin typeface="+mn-lt"/>
              </a:rPr>
              <a:t> </a:t>
            </a:r>
          </a:p>
          <a:p>
            <a:endParaRPr lang="en-GB" sz="1200" dirty="0">
              <a:latin typeface="+mn-lt"/>
            </a:endParaRPr>
          </a:p>
        </p:txBody>
      </p:sp>
      <p:sp>
        <p:nvSpPr>
          <p:cNvPr id="2" name="Rectangle 1"/>
          <p:cNvSpPr/>
          <p:nvPr/>
        </p:nvSpPr>
        <p:spPr>
          <a:xfrm>
            <a:off x="806053" y="1115616"/>
            <a:ext cx="5443393" cy="523220"/>
          </a:xfrm>
          <a:prstGeom prst="rect">
            <a:avLst/>
          </a:prstGeom>
        </p:spPr>
        <p:txBody>
          <a:bodyPr wrap="square">
            <a:spAutoFit/>
          </a:bodyPr>
          <a:lstStyle/>
          <a:p>
            <a:pPr algn="ctr"/>
            <a:r>
              <a:rPr lang="en-GB" sz="1400" b="1" dirty="0" smtClean="0">
                <a:latin typeface="Calibri" pitchFamily="34" charset="0"/>
              </a:rPr>
              <a:t>Framework  </a:t>
            </a:r>
            <a:r>
              <a:rPr lang="en-GB" sz="1400" b="1" dirty="0">
                <a:latin typeface="Calibri" pitchFamily="34" charset="0"/>
              </a:rPr>
              <a:t>to </a:t>
            </a:r>
            <a:r>
              <a:rPr lang="en-GB" sz="1400" b="1" dirty="0" smtClean="0">
                <a:latin typeface="Calibri" pitchFamily="34" charset="0"/>
              </a:rPr>
              <a:t>Overview, </a:t>
            </a:r>
            <a:r>
              <a:rPr lang="en-GB" sz="1400" b="1" dirty="0">
                <a:latin typeface="Calibri" pitchFamily="34" charset="0"/>
              </a:rPr>
              <a:t>Design and Stimulate</a:t>
            </a:r>
          </a:p>
          <a:p>
            <a:pPr algn="ctr"/>
            <a:r>
              <a:rPr lang="en-GB" sz="1400" b="1" dirty="0" smtClean="0">
                <a:latin typeface="Calibri" pitchFamily="34" charset="0"/>
              </a:rPr>
              <a:t>Micro/SME &amp; Destination </a:t>
            </a:r>
            <a:r>
              <a:rPr lang="en-GB" sz="1400" b="1" dirty="0">
                <a:latin typeface="Calibri" pitchFamily="34" charset="0"/>
              </a:rPr>
              <a:t>Innovation Processes</a:t>
            </a:r>
            <a:endParaRPr lang="en-GB" sz="1400" dirty="0">
              <a:latin typeface="Calibri" pitchFamily="34" charset="0"/>
            </a:endParaRPr>
          </a:p>
        </p:txBody>
      </p:sp>
      <p:pic>
        <p:nvPicPr>
          <p:cNvPr id="12" name="Picture 1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619" y="251885"/>
            <a:ext cx="724938" cy="719716"/>
          </a:xfrm>
          <a:prstGeom prst="rect">
            <a:avLst/>
          </a:prstGeom>
        </p:spPr>
      </p:pic>
    </p:spTree>
    <p:extLst>
      <p:ext uri="{BB962C8B-B14F-4D97-AF65-F5344CB8AC3E}">
        <p14:creationId xmlns:p14="http://schemas.microsoft.com/office/powerpoint/2010/main" val="1240468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87482025"/>
              </p:ext>
            </p:extLst>
          </p:nvPr>
        </p:nvGraphicFramePr>
        <p:xfrm>
          <a:off x="620688" y="1948057"/>
          <a:ext cx="5400600" cy="6747510"/>
        </p:xfrm>
        <a:graphic>
          <a:graphicData uri="http://schemas.openxmlformats.org/drawingml/2006/table">
            <a:tbl>
              <a:tblPr firstRow="1" firstCol="1" bandRow="1">
                <a:tableStyleId>{5C22544A-7EE6-4342-B048-85BDC9FD1C3A}</a:tableStyleId>
              </a:tblPr>
              <a:tblGrid>
                <a:gridCol w="1224136"/>
                <a:gridCol w="1584176"/>
                <a:gridCol w="1944216"/>
                <a:gridCol w="648072"/>
              </a:tblGrid>
              <a:tr h="498079">
                <a:tc>
                  <a:txBody>
                    <a:bodyPr/>
                    <a:lstStyle/>
                    <a:p>
                      <a:pPr>
                        <a:lnSpc>
                          <a:spcPct val="115000"/>
                        </a:lnSpc>
                        <a:spcAft>
                          <a:spcPts val="0"/>
                        </a:spcAft>
                      </a:pPr>
                      <a:r>
                        <a:rPr lang="en-GB" sz="1100" dirty="0" smtClean="0">
                          <a:solidFill>
                            <a:srgbClr val="FFC000"/>
                          </a:solidFill>
                          <a:effectLst/>
                        </a:rPr>
                        <a:t>Promotion/ Market Access</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a:effectLst/>
                        </a:rPr>
                        <a:t>Market access actions</a:t>
                      </a:r>
                      <a:endParaRPr lang="en-GB" sz="110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a:solidFill>
                            <a:schemeClr val="bg1"/>
                          </a:solidFill>
                          <a:effectLst/>
                        </a:rPr>
                        <a:t>Market-place</a:t>
                      </a:r>
                    </a:p>
                    <a:p>
                      <a:pPr marL="342900" lvl="0" indent="-342900">
                        <a:lnSpc>
                          <a:spcPct val="115000"/>
                        </a:lnSpc>
                        <a:spcAft>
                          <a:spcPts val="0"/>
                        </a:spcAft>
                        <a:buFont typeface="Symbol"/>
                        <a:buChar char=""/>
                      </a:pPr>
                      <a:r>
                        <a:rPr lang="en-GB" sz="1100" dirty="0">
                          <a:solidFill>
                            <a:schemeClr val="bg1"/>
                          </a:solidFill>
                          <a:effectLst/>
                        </a:rPr>
                        <a:t>News and Events</a:t>
                      </a:r>
                    </a:p>
                    <a:p>
                      <a:pPr marL="342900" lvl="0" indent="-342900">
                        <a:lnSpc>
                          <a:spcPct val="115000"/>
                        </a:lnSpc>
                        <a:spcAft>
                          <a:spcPts val="0"/>
                        </a:spcAft>
                        <a:buFont typeface="Symbol"/>
                        <a:buChar char=""/>
                      </a:pPr>
                      <a:r>
                        <a:rPr lang="en-GB" sz="1100" dirty="0">
                          <a:solidFill>
                            <a:schemeClr val="bg1"/>
                          </a:solidFill>
                          <a:effectLst/>
                        </a:rPr>
                        <a:t>Topic </a:t>
                      </a:r>
                      <a:r>
                        <a:rPr lang="en-GB" sz="1100" dirty="0" err="1">
                          <a:solidFill>
                            <a:schemeClr val="bg1"/>
                          </a:solidFill>
                          <a:effectLst/>
                        </a:rPr>
                        <a:t>Fora</a:t>
                      </a:r>
                      <a:endParaRPr lang="en-GB" sz="1100" dirty="0">
                        <a:solidFill>
                          <a:schemeClr val="bg1"/>
                        </a:solidFill>
                        <a:effectLst/>
                      </a:endParaRPr>
                    </a:p>
                    <a:p>
                      <a:pPr marL="342900" lvl="0" indent="-342900">
                        <a:lnSpc>
                          <a:spcPct val="115000"/>
                        </a:lnSpc>
                        <a:spcAft>
                          <a:spcPts val="0"/>
                        </a:spcAft>
                        <a:buFont typeface="Symbol"/>
                        <a:buChar char=""/>
                      </a:pPr>
                      <a:r>
                        <a:rPr lang="en-GB" sz="1100" dirty="0">
                          <a:solidFill>
                            <a:schemeClr val="bg1"/>
                          </a:solidFill>
                          <a:effectLst/>
                        </a:rPr>
                        <a:t>Survey tool</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118963">
                <a:tc>
                  <a:txBody>
                    <a:bodyPr/>
                    <a:lstStyle/>
                    <a:p>
                      <a:pPr>
                        <a:lnSpc>
                          <a:spcPct val="115000"/>
                        </a:lnSpc>
                        <a:spcAft>
                          <a:spcPts val="0"/>
                        </a:spcAft>
                      </a:pPr>
                      <a:r>
                        <a:rPr lang="en-GB" sz="1100">
                          <a:solidFill>
                            <a:srgbClr val="FFC000"/>
                          </a:solidFill>
                          <a:effectLst/>
                        </a:rPr>
                        <a:t> </a:t>
                      </a:r>
                      <a:endParaRPr lang="en-GB" sz="110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a:lnSpc>
                          <a:spcPct val="115000"/>
                        </a:lnSpc>
                        <a:spcAft>
                          <a:spcPts val="0"/>
                        </a:spcAft>
                      </a:pPr>
                      <a:r>
                        <a:rPr lang="en-GB" sz="1100">
                          <a:effectLst/>
                        </a:rPr>
                        <a:t> </a:t>
                      </a:r>
                      <a:endParaRPr lang="en-GB" sz="1100">
                        <a:effectLst/>
                        <a:latin typeface="Calibri"/>
                        <a:ea typeface="Calibri"/>
                        <a:cs typeface="Times New Roman"/>
                      </a:endParaRPr>
                    </a:p>
                  </a:txBody>
                  <a:tcPr marL="38331" marR="38331" marT="0" marB="0"/>
                </a:tc>
                <a:tc>
                  <a:txBody>
                    <a:bodyPr/>
                    <a:lstStyle/>
                    <a:p>
                      <a:pPr>
                        <a:lnSpc>
                          <a:spcPct val="115000"/>
                        </a:lnSpc>
                        <a:spcAft>
                          <a:spcPts val="0"/>
                        </a:spcAft>
                      </a:pPr>
                      <a:r>
                        <a:rPr lang="en-GB" sz="1100" dirty="0">
                          <a:solidFill>
                            <a:schemeClr val="bg1"/>
                          </a:solidFill>
                          <a:effectLst/>
                        </a:rPr>
                        <a:t> </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1003568">
                <a:tc>
                  <a:txBody>
                    <a:bodyPr/>
                    <a:lstStyle/>
                    <a:p>
                      <a:pPr>
                        <a:lnSpc>
                          <a:spcPct val="115000"/>
                        </a:lnSpc>
                        <a:spcAft>
                          <a:spcPts val="0"/>
                        </a:spcAft>
                      </a:pPr>
                      <a:r>
                        <a:rPr lang="en-GB" sz="1100" dirty="0">
                          <a:solidFill>
                            <a:srgbClr val="FFC000"/>
                          </a:solidFill>
                          <a:effectLst/>
                        </a:rPr>
                        <a:t>Monitoring</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dirty="0">
                          <a:effectLst/>
                        </a:rPr>
                        <a:t>Supply chain and destination management</a:t>
                      </a:r>
                      <a:endParaRPr lang="en-GB" sz="1100" dirty="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a:solidFill>
                            <a:schemeClr val="bg1"/>
                          </a:solidFill>
                          <a:effectLst/>
                        </a:rPr>
                        <a:t>Observatory</a:t>
                      </a:r>
                    </a:p>
                    <a:p>
                      <a:pPr marL="342900" lvl="0" indent="-342900">
                        <a:lnSpc>
                          <a:spcPct val="115000"/>
                        </a:lnSpc>
                        <a:spcAft>
                          <a:spcPts val="0"/>
                        </a:spcAft>
                        <a:buFont typeface="Symbol"/>
                        <a:buChar char=""/>
                      </a:pPr>
                      <a:r>
                        <a:rPr lang="en-GB" sz="1100" dirty="0">
                          <a:solidFill>
                            <a:schemeClr val="bg1"/>
                          </a:solidFill>
                          <a:effectLst/>
                        </a:rPr>
                        <a:t>Survey tool</a:t>
                      </a:r>
                    </a:p>
                    <a:p>
                      <a:pPr marL="342900" lvl="0" indent="-342900">
                        <a:lnSpc>
                          <a:spcPct val="115000"/>
                        </a:lnSpc>
                        <a:spcAft>
                          <a:spcPts val="0"/>
                        </a:spcAft>
                        <a:buFont typeface="Symbol"/>
                        <a:buChar char=""/>
                      </a:pPr>
                      <a:r>
                        <a:rPr lang="en-GB" sz="1100" dirty="0" smtClean="0">
                          <a:solidFill>
                            <a:schemeClr val="bg1"/>
                          </a:solidFill>
                          <a:effectLst/>
                        </a:rPr>
                        <a:t>Market Profile – Atlas </a:t>
                      </a:r>
                    </a:p>
                    <a:p>
                      <a:pPr marL="342900" lvl="0" indent="-342900">
                        <a:lnSpc>
                          <a:spcPct val="115000"/>
                        </a:lnSpc>
                        <a:spcAft>
                          <a:spcPts val="0"/>
                        </a:spcAft>
                        <a:buFont typeface="Symbol"/>
                        <a:buChar char=""/>
                      </a:pPr>
                      <a:r>
                        <a:rPr lang="en-GB" sz="1100" dirty="0" smtClean="0">
                          <a:solidFill>
                            <a:schemeClr val="bg1"/>
                          </a:solidFill>
                          <a:effectLst/>
                        </a:rPr>
                        <a:t>Sustainable </a:t>
                      </a:r>
                      <a:r>
                        <a:rPr lang="en-GB" sz="1100" dirty="0">
                          <a:solidFill>
                            <a:schemeClr val="bg1"/>
                          </a:solidFill>
                          <a:effectLst/>
                        </a:rPr>
                        <a:t>destination management checklist</a:t>
                      </a:r>
                    </a:p>
                    <a:p>
                      <a:pPr marL="342900" lvl="0" indent="-342900">
                        <a:lnSpc>
                          <a:spcPct val="115000"/>
                        </a:lnSpc>
                        <a:spcAft>
                          <a:spcPts val="0"/>
                        </a:spcAft>
                        <a:buFont typeface="Symbol"/>
                        <a:buChar char=""/>
                      </a:pPr>
                      <a:r>
                        <a:rPr lang="en-GB" sz="1100" dirty="0">
                          <a:solidFill>
                            <a:schemeClr val="bg1"/>
                          </a:solidFill>
                          <a:effectLst/>
                        </a:rPr>
                        <a:t>Sustainable Business </a:t>
                      </a:r>
                      <a:r>
                        <a:rPr lang="en-GB" sz="1100" dirty="0" smtClean="0">
                          <a:solidFill>
                            <a:schemeClr val="bg1"/>
                          </a:solidFill>
                          <a:effectLst/>
                        </a:rPr>
                        <a:t>checklist</a:t>
                      </a:r>
                    </a:p>
                    <a:p>
                      <a:pPr marL="342900" lvl="0" indent="-342900">
                        <a:lnSpc>
                          <a:spcPct val="115000"/>
                        </a:lnSpc>
                        <a:spcAft>
                          <a:spcPts val="0"/>
                        </a:spcAft>
                        <a:buFont typeface="Symbol"/>
                        <a:buChar char=""/>
                      </a:pPr>
                      <a:r>
                        <a:rPr lang="en-GB" sz="1100" dirty="0" smtClean="0">
                          <a:solidFill>
                            <a:schemeClr val="bg1"/>
                          </a:solidFill>
                          <a:effectLst/>
                          <a:latin typeface="Calibri"/>
                          <a:ea typeface="Calibri"/>
                          <a:cs typeface="Times New Roman"/>
                        </a:rPr>
                        <a:t>Tourism KIC checklist of Knowledge &amp; Innovation Activities</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245335">
                <a:tc>
                  <a:txBody>
                    <a:bodyPr/>
                    <a:lstStyle/>
                    <a:p>
                      <a:pPr>
                        <a:lnSpc>
                          <a:spcPct val="115000"/>
                        </a:lnSpc>
                        <a:spcAft>
                          <a:spcPts val="0"/>
                        </a:spcAft>
                      </a:pPr>
                      <a:r>
                        <a:rPr lang="en-GB" sz="1100" b="1" dirty="0">
                          <a:solidFill>
                            <a:srgbClr val="FFC000"/>
                          </a:solidFill>
                          <a:effectLst/>
                        </a:rPr>
                        <a:t>LEARNING OUTCOMES</a:t>
                      </a:r>
                      <a:endParaRPr lang="en-GB" sz="1100" b="1"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0" lvl="0" indent="0">
                        <a:lnSpc>
                          <a:spcPct val="115000"/>
                        </a:lnSpc>
                        <a:spcAft>
                          <a:spcPts val="0"/>
                        </a:spcAft>
                        <a:buFont typeface="Symbol"/>
                        <a:buNone/>
                      </a:pPr>
                      <a:r>
                        <a:rPr lang="en-GB" sz="1100" b="1" dirty="0">
                          <a:effectLst/>
                        </a:rPr>
                        <a:t> </a:t>
                      </a:r>
                      <a:endParaRPr lang="en-GB" sz="1100" b="1" dirty="0">
                        <a:effectLst/>
                        <a:latin typeface="Calibri"/>
                        <a:ea typeface="Calibri"/>
                        <a:cs typeface="Times New Roman"/>
                      </a:endParaRPr>
                    </a:p>
                  </a:txBody>
                  <a:tcPr marL="38331" marR="38331" marT="0" marB="0">
                    <a:solidFill>
                      <a:schemeClr val="tx2">
                        <a:lumMod val="75000"/>
                      </a:schemeClr>
                    </a:solidFill>
                  </a:tcPr>
                </a:tc>
                <a:tc>
                  <a:txBody>
                    <a:bodyPr/>
                    <a:lstStyle/>
                    <a:p>
                      <a:pPr marL="0" lvl="0" indent="0">
                        <a:lnSpc>
                          <a:spcPct val="115000"/>
                        </a:lnSpc>
                        <a:spcAft>
                          <a:spcPts val="0"/>
                        </a:spcAft>
                        <a:buFont typeface="Symbol"/>
                        <a:buNone/>
                      </a:pPr>
                      <a:r>
                        <a:rPr lang="en-GB" sz="1100" b="1" dirty="0">
                          <a:solidFill>
                            <a:schemeClr val="bg1"/>
                          </a:solidFill>
                          <a:effectLst/>
                        </a:rPr>
                        <a:t> </a:t>
                      </a:r>
                      <a:endParaRPr lang="en-GB" sz="1100" b="1"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b="1" dirty="0">
                          <a:effectLst/>
                        </a:rPr>
                        <a:t> </a:t>
                      </a:r>
                      <a:endParaRPr lang="en-GB" sz="1100" b="1" dirty="0">
                        <a:effectLst/>
                        <a:latin typeface="Calibri"/>
                        <a:ea typeface="Calibri"/>
                        <a:cs typeface="Times New Roman"/>
                      </a:endParaRPr>
                    </a:p>
                  </a:txBody>
                  <a:tcPr marL="38331" marR="38331" marT="0" marB="0">
                    <a:solidFill>
                      <a:schemeClr val="tx2">
                        <a:lumMod val="75000"/>
                      </a:schemeClr>
                    </a:solidFill>
                  </a:tcPr>
                </a:tc>
              </a:tr>
              <a:tr h="371707">
                <a:tc>
                  <a:txBody>
                    <a:bodyPr/>
                    <a:lstStyle/>
                    <a:p>
                      <a:pPr>
                        <a:lnSpc>
                          <a:spcPct val="115000"/>
                        </a:lnSpc>
                        <a:spcAft>
                          <a:spcPts val="0"/>
                        </a:spcAft>
                      </a:pPr>
                      <a:r>
                        <a:rPr lang="en-GB" sz="1100" dirty="0">
                          <a:solidFill>
                            <a:srgbClr val="FFC000"/>
                          </a:solidFill>
                          <a:effectLst/>
                        </a:rPr>
                        <a:t>Spatial/thematic</a:t>
                      </a:r>
                    </a:p>
                    <a:p>
                      <a:pPr>
                        <a:lnSpc>
                          <a:spcPct val="115000"/>
                        </a:lnSpc>
                        <a:spcAft>
                          <a:spcPts val="0"/>
                        </a:spcAft>
                      </a:pPr>
                      <a:r>
                        <a:rPr lang="en-GB" sz="1100" dirty="0" smtClean="0">
                          <a:solidFill>
                            <a:srgbClr val="FFC000"/>
                          </a:solidFill>
                          <a:effectLst/>
                        </a:rPr>
                        <a:t>Assessment/</a:t>
                      </a:r>
                    </a:p>
                    <a:p>
                      <a:pPr>
                        <a:lnSpc>
                          <a:spcPct val="115000"/>
                        </a:lnSpc>
                        <a:spcAft>
                          <a:spcPts val="0"/>
                        </a:spcAft>
                      </a:pPr>
                      <a:r>
                        <a:rPr lang="en-GB" sz="1100" baseline="0" dirty="0" smtClean="0">
                          <a:solidFill>
                            <a:srgbClr val="FFC000"/>
                          </a:solidFill>
                          <a:effectLst/>
                        </a:rPr>
                        <a:t>Profiling </a:t>
                      </a:r>
                      <a:r>
                        <a:rPr lang="en-GB" sz="1100" dirty="0" smtClean="0">
                          <a:solidFill>
                            <a:srgbClr val="FFC000"/>
                          </a:solidFill>
                          <a:effectLst/>
                        </a:rPr>
                        <a:t> </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dirty="0">
                          <a:effectLst/>
                        </a:rPr>
                        <a:t>Process and performance review</a:t>
                      </a:r>
                      <a:endParaRPr lang="en-GB" sz="1100" dirty="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smtClean="0">
                          <a:solidFill>
                            <a:schemeClr val="bg1"/>
                          </a:solidFill>
                          <a:effectLst/>
                        </a:rPr>
                        <a:t>Observatory</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371707">
                <a:tc>
                  <a:txBody>
                    <a:bodyPr/>
                    <a:lstStyle/>
                    <a:p>
                      <a:pPr>
                        <a:lnSpc>
                          <a:spcPct val="115000"/>
                        </a:lnSpc>
                        <a:spcAft>
                          <a:spcPts val="0"/>
                        </a:spcAft>
                      </a:pPr>
                      <a:r>
                        <a:rPr lang="en-GB" sz="1100" dirty="0">
                          <a:solidFill>
                            <a:srgbClr val="FFC000"/>
                          </a:solidFill>
                          <a:effectLst/>
                        </a:rPr>
                        <a:t>Good Practice Case Examples</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dirty="0">
                          <a:effectLst/>
                        </a:rPr>
                        <a:t>Contribution to/use of  Expert knowledge </a:t>
                      </a:r>
                      <a:r>
                        <a:rPr lang="en-GB" sz="1100" dirty="0" smtClean="0">
                          <a:effectLst/>
                        </a:rPr>
                        <a:t>base to assess best practise</a:t>
                      </a:r>
                      <a:endParaRPr lang="en-GB" sz="1100" dirty="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a:solidFill>
                            <a:schemeClr val="bg1"/>
                          </a:solidFill>
                          <a:effectLst/>
                        </a:rPr>
                        <a:t>Atlas of excellence</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371707">
                <a:tc>
                  <a:txBody>
                    <a:bodyPr/>
                    <a:lstStyle/>
                    <a:p>
                      <a:pPr>
                        <a:lnSpc>
                          <a:spcPct val="115000"/>
                        </a:lnSpc>
                        <a:spcAft>
                          <a:spcPts val="0"/>
                        </a:spcAft>
                      </a:pPr>
                      <a:r>
                        <a:rPr lang="en-GB" sz="1100" dirty="0">
                          <a:solidFill>
                            <a:srgbClr val="FFC000"/>
                          </a:solidFill>
                          <a:effectLst/>
                        </a:rPr>
                        <a:t>Strategic Information </a:t>
                      </a:r>
                      <a:r>
                        <a:rPr lang="en-GB" sz="1100" dirty="0" smtClean="0">
                          <a:solidFill>
                            <a:srgbClr val="FFC000"/>
                          </a:solidFill>
                          <a:effectLst/>
                        </a:rPr>
                        <a:t> for </a:t>
                      </a:r>
                      <a:r>
                        <a:rPr lang="en-GB" sz="1050" dirty="0" smtClean="0">
                          <a:solidFill>
                            <a:srgbClr val="FFC000"/>
                          </a:solidFill>
                          <a:effectLst/>
                        </a:rPr>
                        <a:t>product/destination</a:t>
                      </a:r>
                      <a:r>
                        <a:rPr lang="en-GB" sz="1100" dirty="0" smtClean="0">
                          <a:solidFill>
                            <a:srgbClr val="FFC000"/>
                          </a:solidFill>
                          <a:effectLst/>
                        </a:rPr>
                        <a:t> development </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dirty="0">
                          <a:effectLst/>
                        </a:rPr>
                        <a:t>Contribution to/use of  Expert knowledge </a:t>
                      </a:r>
                      <a:r>
                        <a:rPr lang="en-GB" sz="1100" dirty="0" smtClean="0">
                          <a:effectLst/>
                        </a:rPr>
                        <a:t>base to develop product and improve market access</a:t>
                      </a:r>
                      <a:endParaRPr lang="en-GB" sz="1100" dirty="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err="1" smtClean="0">
                          <a:solidFill>
                            <a:schemeClr val="bg1"/>
                          </a:solidFill>
                          <a:effectLst/>
                        </a:rPr>
                        <a:t>Whos</a:t>
                      </a:r>
                      <a:r>
                        <a:rPr lang="en-GB" sz="1100" dirty="0" smtClean="0">
                          <a:solidFill>
                            <a:schemeClr val="bg1"/>
                          </a:solidFill>
                          <a:effectLst/>
                        </a:rPr>
                        <a:t> Who</a:t>
                      </a:r>
                    </a:p>
                    <a:p>
                      <a:pPr marL="342900" lvl="0" indent="-342900">
                        <a:lnSpc>
                          <a:spcPct val="115000"/>
                        </a:lnSpc>
                        <a:spcAft>
                          <a:spcPts val="0"/>
                        </a:spcAft>
                        <a:buFont typeface="Symbol"/>
                        <a:buChar char=""/>
                      </a:pPr>
                      <a:r>
                        <a:rPr lang="en-GB" sz="1100" dirty="0" smtClean="0">
                          <a:solidFill>
                            <a:schemeClr val="bg1"/>
                          </a:solidFill>
                          <a:effectLst/>
                        </a:rPr>
                        <a:t>Topics</a:t>
                      </a:r>
                    </a:p>
                    <a:p>
                      <a:pPr marL="342900" lvl="0" indent="-342900">
                        <a:lnSpc>
                          <a:spcPct val="115000"/>
                        </a:lnSpc>
                        <a:spcAft>
                          <a:spcPts val="0"/>
                        </a:spcAft>
                        <a:buFont typeface="Symbol"/>
                        <a:buChar char=""/>
                      </a:pPr>
                      <a:r>
                        <a:rPr lang="en-GB" sz="1100" dirty="0" err="1" smtClean="0">
                          <a:solidFill>
                            <a:schemeClr val="bg1"/>
                          </a:solidFill>
                          <a:effectLst/>
                        </a:rPr>
                        <a:t>Resoruces</a:t>
                      </a:r>
                      <a:endParaRPr lang="en-GB" sz="1100" dirty="0" smtClean="0">
                        <a:solidFill>
                          <a:schemeClr val="bg1"/>
                        </a:solidFill>
                        <a:effectLst/>
                      </a:endParaRPr>
                    </a:p>
                    <a:p>
                      <a:pPr marL="342900" lvl="0" indent="-342900">
                        <a:lnSpc>
                          <a:spcPct val="115000"/>
                        </a:lnSpc>
                        <a:spcAft>
                          <a:spcPts val="0"/>
                        </a:spcAft>
                        <a:buFont typeface="Symbol"/>
                        <a:buChar char=""/>
                      </a:pPr>
                      <a:r>
                        <a:rPr lang="en-GB" sz="1100" dirty="0" smtClean="0">
                          <a:solidFill>
                            <a:schemeClr val="bg1"/>
                          </a:solidFill>
                          <a:effectLst/>
                        </a:rPr>
                        <a:t>Market-Place</a:t>
                      </a:r>
                    </a:p>
                    <a:p>
                      <a:pPr marL="342900" lvl="0" indent="-342900">
                        <a:lnSpc>
                          <a:spcPct val="115000"/>
                        </a:lnSpc>
                        <a:spcAft>
                          <a:spcPts val="0"/>
                        </a:spcAft>
                        <a:buFont typeface="Symbol"/>
                        <a:buChar char=""/>
                      </a:pPr>
                      <a:r>
                        <a:rPr lang="en-GB" sz="1100" dirty="0" smtClean="0">
                          <a:solidFill>
                            <a:schemeClr val="bg1"/>
                          </a:solidFill>
                          <a:effectLst/>
                        </a:rPr>
                        <a:t>News</a:t>
                      </a:r>
                      <a:r>
                        <a:rPr lang="en-GB" sz="1100" dirty="0">
                          <a:solidFill>
                            <a:schemeClr val="bg1"/>
                          </a:solidFill>
                          <a:effectLst/>
                        </a:rPr>
                        <a:t>, events</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371707">
                <a:tc>
                  <a:txBody>
                    <a:bodyPr/>
                    <a:lstStyle/>
                    <a:p>
                      <a:pPr>
                        <a:lnSpc>
                          <a:spcPct val="115000"/>
                        </a:lnSpc>
                        <a:spcAft>
                          <a:spcPts val="0"/>
                        </a:spcAft>
                      </a:pPr>
                      <a:r>
                        <a:rPr lang="en-GB" sz="1100" dirty="0">
                          <a:solidFill>
                            <a:srgbClr val="FFC000"/>
                          </a:solidFill>
                          <a:effectLst/>
                        </a:rPr>
                        <a:t>Key Lessons</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dirty="0">
                          <a:effectLst/>
                        </a:rPr>
                        <a:t>Contribution to/use of  Expert knowledge base</a:t>
                      </a:r>
                      <a:endParaRPr lang="en-GB" sz="1100" dirty="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a:solidFill>
                            <a:schemeClr val="bg1"/>
                          </a:solidFill>
                          <a:effectLst/>
                        </a:rPr>
                        <a:t>Ask Expert </a:t>
                      </a:r>
                      <a:r>
                        <a:rPr lang="en-GB" sz="1100" dirty="0" smtClean="0">
                          <a:solidFill>
                            <a:schemeClr val="bg1"/>
                          </a:solidFill>
                          <a:effectLst/>
                        </a:rPr>
                        <a:t>service</a:t>
                      </a:r>
                    </a:p>
                    <a:p>
                      <a:pPr marL="342900" lvl="0" indent="-342900">
                        <a:lnSpc>
                          <a:spcPct val="115000"/>
                        </a:lnSpc>
                        <a:spcAft>
                          <a:spcPts val="0"/>
                        </a:spcAft>
                        <a:buFont typeface="Symbol"/>
                        <a:buChar char=""/>
                      </a:pPr>
                      <a:r>
                        <a:rPr lang="en-GB" sz="1100" dirty="0" smtClean="0">
                          <a:solidFill>
                            <a:schemeClr val="bg1"/>
                          </a:solidFill>
                          <a:effectLst/>
                        </a:rPr>
                        <a:t>Topics</a:t>
                      </a:r>
                    </a:p>
                    <a:p>
                      <a:pPr marL="342900" lvl="0" indent="-342900">
                        <a:lnSpc>
                          <a:spcPct val="115000"/>
                        </a:lnSpc>
                        <a:spcAft>
                          <a:spcPts val="0"/>
                        </a:spcAft>
                        <a:buFont typeface="Symbol"/>
                        <a:buChar char=""/>
                      </a:pPr>
                      <a:r>
                        <a:rPr lang="en-GB" sz="1100" dirty="0" smtClean="0">
                          <a:solidFill>
                            <a:schemeClr val="bg1"/>
                          </a:solidFill>
                          <a:effectLst/>
                        </a:rPr>
                        <a:t>Information</a:t>
                      </a:r>
                      <a:r>
                        <a:rPr lang="en-GB" sz="1100" baseline="0" dirty="0" smtClean="0">
                          <a:solidFill>
                            <a:schemeClr val="bg1"/>
                          </a:solidFill>
                          <a:effectLst/>
                        </a:rPr>
                        <a:t>  workflow contributor/Administrator</a:t>
                      </a:r>
                      <a:endParaRPr lang="en-GB" sz="1100" dirty="0">
                        <a:solidFill>
                          <a:schemeClr val="bg1"/>
                        </a:solidFill>
                        <a:effectLst/>
                      </a:endParaRPr>
                    </a:p>
                    <a:p>
                      <a:pPr marL="0" lvl="0" indent="0">
                        <a:lnSpc>
                          <a:spcPct val="115000"/>
                        </a:lnSpc>
                        <a:spcAft>
                          <a:spcPts val="0"/>
                        </a:spcAft>
                        <a:buFont typeface="Symbol"/>
                        <a:buNone/>
                      </a:pPr>
                      <a:r>
                        <a:rPr lang="en-GB" sz="1100" dirty="0">
                          <a:solidFill>
                            <a:schemeClr val="bg1"/>
                          </a:solidFill>
                          <a:effectLst/>
                        </a:rPr>
                        <a:t> </a:t>
                      </a:r>
                      <a:endParaRPr lang="en-GB" sz="1100" dirty="0">
                        <a:solidFill>
                          <a:schemeClr val="bg1"/>
                        </a:solidFill>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bl>
          </a:graphicData>
        </a:graphic>
      </p:graphicFrame>
      <p:sp>
        <p:nvSpPr>
          <p:cNvPr id="6" name="Rectangle 5"/>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46</a:t>
            </a:fld>
            <a:endParaRPr lang="de-DE"/>
          </a:p>
        </p:txBody>
      </p:sp>
      <p:sp>
        <p:nvSpPr>
          <p:cNvPr id="7" name="Footer Placeholder 3"/>
          <p:cNvSpPr>
            <a:spLocks noGrp="1"/>
          </p:cNvSpPr>
          <p:nvPr>
            <p:ph type="ftr" sz="quarter" idx="11"/>
          </p:nvPr>
        </p:nvSpPr>
        <p:spPr>
          <a:xfrm>
            <a:off x="1124744" y="8604448"/>
            <a:ext cx="4392488" cy="358748"/>
          </a:xfrm>
        </p:spPr>
        <p:txBody>
          <a:bodyPr/>
          <a:lstStyle/>
          <a:p>
            <a:pPr>
              <a:defRPr/>
            </a:pPr>
            <a:r>
              <a:rPr lang="en-GB" dirty="0" smtClean="0"/>
              <a:t>Tourism </a:t>
            </a:r>
            <a:r>
              <a:rPr lang="en-GB" dirty="0"/>
              <a:t>Knowledge &amp; Innovation </a:t>
            </a:r>
            <a:r>
              <a:rPr lang="en-GB" dirty="0" smtClean="0"/>
              <a:t>Communities -  Handbook 2012</a:t>
            </a:r>
            <a:endParaRPr lang="de-DE" dirty="0"/>
          </a:p>
        </p:txBody>
      </p:sp>
      <p:graphicFrame>
        <p:nvGraphicFramePr>
          <p:cNvPr id="2" name="Table 1"/>
          <p:cNvGraphicFramePr>
            <a:graphicFrameLocks noGrp="1"/>
          </p:cNvGraphicFramePr>
          <p:nvPr>
            <p:extLst>
              <p:ext uri="{D42A27DB-BD31-4B8C-83A1-F6EECF244321}">
                <p14:modId xmlns:p14="http://schemas.microsoft.com/office/powerpoint/2010/main" val="2576571660"/>
              </p:ext>
            </p:extLst>
          </p:nvPr>
        </p:nvGraphicFramePr>
        <p:xfrm>
          <a:off x="620688" y="251520"/>
          <a:ext cx="5400600" cy="1735074"/>
        </p:xfrm>
        <a:graphic>
          <a:graphicData uri="http://schemas.openxmlformats.org/drawingml/2006/table">
            <a:tbl>
              <a:tblPr firstRow="1" firstCol="1" bandRow="1">
                <a:tableStyleId>{5C22544A-7EE6-4342-B048-85BDC9FD1C3A}</a:tableStyleId>
              </a:tblPr>
              <a:tblGrid>
                <a:gridCol w="1224136"/>
                <a:gridCol w="1584176"/>
                <a:gridCol w="1944216"/>
                <a:gridCol w="648072"/>
              </a:tblGrid>
              <a:tr h="498079">
                <a:tc>
                  <a:txBody>
                    <a:bodyPr/>
                    <a:lstStyle/>
                    <a:p>
                      <a:pPr>
                        <a:lnSpc>
                          <a:spcPct val="115000"/>
                        </a:lnSpc>
                        <a:spcAft>
                          <a:spcPts val="0"/>
                        </a:spcAft>
                      </a:pPr>
                      <a:r>
                        <a:rPr lang="en-GB" sz="1100" dirty="0">
                          <a:solidFill>
                            <a:srgbClr val="FFC000"/>
                          </a:solidFill>
                          <a:effectLst/>
                        </a:rPr>
                        <a:t>Development of </a:t>
                      </a:r>
                      <a:r>
                        <a:rPr lang="en-GB" sz="1100" dirty="0" smtClean="0">
                          <a:solidFill>
                            <a:srgbClr val="FFC000"/>
                          </a:solidFill>
                          <a:effectLst/>
                        </a:rPr>
                        <a:t>product/ Destination</a:t>
                      </a:r>
                      <a:endParaRPr lang="en-GB" sz="1100" dirty="0">
                        <a:solidFill>
                          <a:srgbClr val="FFC000"/>
                        </a:solidFill>
                        <a:effectLst/>
                        <a:latin typeface="Calibri"/>
                        <a:ea typeface="Calibri"/>
                        <a:cs typeface="Times New Roman"/>
                      </a:endParaRPr>
                    </a:p>
                  </a:txBody>
                  <a:tcPr marL="38331" marR="38331" marT="0" marB="0">
                    <a:solidFill>
                      <a:schemeClr val="tx2">
                        <a:lumMod val="75000"/>
                      </a:schemeClr>
                    </a:solidFill>
                  </a:tcPr>
                </a:tc>
                <a:tc>
                  <a:txBody>
                    <a:bodyPr/>
                    <a:lstStyle/>
                    <a:p>
                      <a:pPr marL="342900" lvl="0" indent="-342900">
                        <a:lnSpc>
                          <a:spcPct val="115000"/>
                        </a:lnSpc>
                        <a:spcAft>
                          <a:spcPts val="0"/>
                        </a:spcAft>
                        <a:buFont typeface="Symbol"/>
                        <a:buChar char=""/>
                      </a:pPr>
                      <a:r>
                        <a:rPr lang="en-GB" sz="1100" dirty="0" smtClean="0">
                          <a:effectLst/>
                          <a:latin typeface="Calibri"/>
                          <a:ea typeface="Calibri"/>
                          <a:cs typeface="Times New Roman"/>
                        </a:rPr>
                        <a:t>Assessment of</a:t>
                      </a:r>
                      <a:r>
                        <a:rPr lang="en-GB" sz="1100" baseline="0" dirty="0" smtClean="0">
                          <a:effectLst/>
                          <a:latin typeface="Calibri"/>
                          <a:ea typeface="Calibri"/>
                          <a:cs typeface="Times New Roman"/>
                        </a:rPr>
                        <a:t> field, similar operations and actors</a:t>
                      </a:r>
                    </a:p>
                    <a:p>
                      <a:pPr marL="342900" lvl="0" indent="-342900">
                        <a:lnSpc>
                          <a:spcPct val="115000"/>
                        </a:lnSpc>
                        <a:spcAft>
                          <a:spcPts val="0"/>
                        </a:spcAft>
                        <a:buFont typeface="Symbol"/>
                        <a:buChar char=""/>
                      </a:pPr>
                      <a:r>
                        <a:rPr lang="en-GB" sz="1100" baseline="0" dirty="0" smtClean="0">
                          <a:effectLst/>
                          <a:latin typeface="Calibri"/>
                          <a:ea typeface="Calibri"/>
                          <a:cs typeface="Times New Roman"/>
                        </a:rPr>
                        <a:t>Resource Access</a:t>
                      </a:r>
                      <a:endParaRPr lang="en-GB" sz="1100" dirty="0">
                        <a:effectLst/>
                        <a:latin typeface="Calibri"/>
                        <a:ea typeface="Calibri"/>
                        <a:cs typeface="Times New Roman"/>
                      </a:endParaRPr>
                    </a:p>
                  </a:txBody>
                  <a:tcPr marL="38331" marR="38331" marT="0" marB="0"/>
                </a:tc>
                <a:tc>
                  <a:txBody>
                    <a:bodyPr/>
                    <a:lstStyle/>
                    <a:p>
                      <a:pPr marL="342900" lvl="0" indent="-342900">
                        <a:lnSpc>
                          <a:spcPct val="115000"/>
                        </a:lnSpc>
                        <a:spcAft>
                          <a:spcPts val="0"/>
                        </a:spcAft>
                        <a:buFont typeface="Symbol"/>
                        <a:buChar char=""/>
                      </a:pPr>
                      <a:r>
                        <a:rPr lang="en-GB" sz="1100" dirty="0" err="1" smtClean="0">
                          <a:effectLst/>
                        </a:rPr>
                        <a:t>MarketPlace</a:t>
                      </a:r>
                      <a:endParaRPr lang="en-GB" sz="1100" dirty="0" smtClean="0">
                        <a:effectLst/>
                      </a:endParaRPr>
                    </a:p>
                    <a:p>
                      <a:pPr marL="342900" lvl="0" indent="-342900">
                        <a:lnSpc>
                          <a:spcPct val="115000"/>
                        </a:lnSpc>
                        <a:spcAft>
                          <a:spcPts val="0"/>
                        </a:spcAft>
                        <a:buFont typeface="Symbol"/>
                        <a:buChar char=""/>
                      </a:pPr>
                      <a:r>
                        <a:rPr lang="en-GB" sz="1100" dirty="0" smtClean="0">
                          <a:effectLst/>
                        </a:rPr>
                        <a:t>Atlas of Excellence</a:t>
                      </a:r>
                    </a:p>
                    <a:p>
                      <a:pPr marL="342900" lvl="0" indent="-342900">
                        <a:lnSpc>
                          <a:spcPct val="115000"/>
                        </a:lnSpc>
                        <a:spcAft>
                          <a:spcPts val="0"/>
                        </a:spcAft>
                        <a:buFont typeface="Symbol"/>
                        <a:buChar char=""/>
                      </a:pPr>
                      <a:r>
                        <a:rPr lang="en-GB" sz="1100" dirty="0" smtClean="0">
                          <a:effectLst/>
                        </a:rPr>
                        <a:t>Resources </a:t>
                      </a:r>
                      <a:endParaRPr lang="en-GB" sz="1100" dirty="0">
                        <a:effectLst/>
                        <a:latin typeface="Calibri"/>
                        <a:ea typeface="Calibri"/>
                        <a:cs typeface="Times New Roman"/>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118963">
                <a:tc>
                  <a:txBody>
                    <a:bodyPr/>
                    <a:lstStyle/>
                    <a:p>
                      <a:pPr marL="171450" indent="-171450">
                        <a:lnSpc>
                          <a:spcPct val="115000"/>
                        </a:lnSpc>
                        <a:spcAft>
                          <a:spcPts val="0"/>
                        </a:spcAft>
                        <a:buFont typeface="Arial" pitchFamily="34" charset="0"/>
                        <a:buChar char="•"/>
                      </a:pPr>
                      <a:r>
                        <a:rPr lang="en-GB" sz="1100" dirty="0">
                          <a:solidFill>
                            <a:schemeClr val="bg1"/>
                          </a:solidFill>
                          <a:effectLst/>
                        </a:rPr>
                        <a:t> </a:t>
                      </a:r>
                      <a:endParaRPr lang="en-GB" sz="1100" dirty="0">
                        <a:solidFill>
                          <a:schemeClr val="bg1"/>
                        </a:solidFill>
                        <a:effectLst/>
                        <a:latin typeface="Calibri"/>
                        <a:ea typeface="Calibri"/>
                        <a:cs typeface="Times New Roman"/>
                      </a:endParaRPr>
                    </a:p>
                  </a:txBody>
                  <a:tcPr marL="38331" marR="38331" marT="0" marB="0">
                    <a:solidFill>
                      <a:schemeClr val="tx2">
                        <a:lumMod val="75000"/>
                      </a:schemeClr>
                    </a:solidFill>
                  </a:tcPr>
                </a:tc>
                <a:tc>
                  <a:txBody>
                    <a:bodyPr/>
                    <a:lstStyle/>
                    <a:p>
                      <a:pPr marL="171450" marR="0" lvl="0" indent="-171450" algn="l" defTabSz="914400" rtl="0" eaLnBrk="1" fontAlgn="auto" latinLnBrk="0" hangingPunct="1">
                        <a:lnSpc>
                          <a:spcPct val="115000"/>
                        </a:lnSpc>
                        <a:spcBef>
                          <a:spcPts val="0"/>
                        </a:spcBef>
                        <a:spcAft>
                          <a:spcPts val="0"/>
                        </a:spcAft>
                        <a:buClrTx/>
                        <a:buSzTx/>
                        <a:buFont typeface="Arial" pitchFamily="34" charset="0"/>
                        <a:buChar char="•"/>
                        <a:tabLst/>
                        <a:defRPr/>
                      </a:pPr>
                      <a:r>
                        <a:rPr lang="en-GB" sz="1100" dirty="0">
                          <a:solidFill>
                            <a:schemeClr val="bg1"/>
                          </a:solidFill>
                          <a:effectLst/>
                        </a:rPr>
                        <a:t> </a:t>
                      </a:r>
                      <a:r>
                        <a:rPr lang="en-GB" sz="1100" dirty="0" smtClean="0">
                          <a:solidFill>
                            <a:schemeClr val="bg1"/>
                          </a:solidFill>
                          <a:effectLst/>
                        </a:rPr>
                        <a:t>Development of certification &amp; quality cycle systems</a:t>
                      </a:r>
                      <a:endParaRPr lang="en-GB" sz="1100" dirty="0" smtClean="0">
                        <a:solidFill>
                          <a:schemeClr val="bg1"/>
                        </a:solidFill>
                        <a:effectLst/>
                        <a:latin typeface="+mn-lt"/>
                        <a:ea typeface="Calibri"/>
                        <a:cs typeface="Times New Roman"/>
                      </a:endParaRPr>
                    </a:p>
                    <a:p>
                      <a:pPr marL="171450" indent="-171450">
                        <a:lnSpc>
                          <a:spcPct val="115000"/>
                        </a:lnSpc>
                        <a:spcAft>
                          <a:spcPts val="0"/>
                        </a:spcAft>
                        <a:buFont typeface="Arial" pitchFamily="34" charset="0"/>
                        <a:buChar char="•"/>
                      </a:pPr>
                      <a:endParaRPr lang="en-GB" sz="1100" dirty="0">
                        <a:solidFill>
                          <a:schemeClr val="bg1"/>
                        </a:solidFill>
                        <a:effectLst/>
                        <a:latin typeface="Calibri"/>
                        <a:ea typeface="Calibri"/>
                        <a:cs typeface="Times New Roman"/>
                      </a:endParaRPr>
                    </a:p>
                  </a:txBody>
                  <a:tcPr marL="38331" marR="38331" marT="0" marB="0"/>
                </a:tc>
                <a:tc>
                  <a:txBody>
                    <a:bodyPr/>
                    <a:lstStyle/>
                    <a:p>
                      <a:pPr marL="171450" indent="-171450">
                        <a:lnSpc>
                          <a:spcPct val="115000"/>
                        </a:lnSpc>
                        <a:spcAft>
                          <a:spcPts val="0"/>
                        </a:spcAft>
                        <a:buFont typeface="Arial" pitchFamily="34" charset="0"/>
                        <a:buChar char="•"/>
                      </a:pPr>
                      <a:r>
                        <a:rPr lang="en-GB" sz="1100" b="1" kern="1200" dirty="0" smtClean="0">
                          <a:solidFill>
                            <a:schemeClr val="bg1"/>
                          </a:solidFill>
                          <a:effectLst/>
                          <a:latin typeface="+mn-lt"/>
                          <a:ea typeface="+mn-ea"/>
                          <a:cs typeface="+mn-cs"/>
                        </a:rPr>
                        <a:t>     </a:t>
                      </a:r>
                      <a:r>
                        <a:rPr lang="en-GB" sz="1100" b="1" kern="1200" dirty="0">
                          <a:solidFill>
                            <a:schemeClr val="bg1"/>
                          </a:solidFill>
                          <a:effectLst/>
                          <a:latin typeface="+mn-lt"/>
                          <a:ea typeface="+mn-ea"/>
                          <a:cs typeface="+mn-cs"/>
                        </a:rPr>
                        <a:t> </a:t>
                      </a:r>
                      <a:r>
                        <a:rPr lang="en-GB" sz="1100" b="1" kern="1200" dirty="0" smtClean="0">
                          <a:solidFill>
                            <a:schemeClr val="bg1"/>
                          </a:solidFill>
                          <a:effectLst/>
                          <a:latin typeface="+mn-lt"/>
                          <a:ea typeface="+mn-ea"/>
                          <a:cs typeface="+mn-cs"/>
                        </a:rPr>
                        <a:t>Topics </a:t>
                      </a:r>
                    </a:p>
                    <a:p>
                      <a:pPr marL="171450" indent="-171450">
                        <a:lnSpc>
                          <a:spcPct val="115000"/>
                        </a:lnSpc>
                        <a:spcAft>
                          <a:spcPts val="0"/>
                        </a:spcAft>
                        <a:buFont typeface="Arial" pitchFamily="34" charset="0"/>
                        <a:buChar char="•"/>
                      </a:pPr>
                      <a:r>
                        <a:rPr lang="en-GB" sz="1100" b="1" kern="1200" dirty="0" smtClean="0">
                          <a:solidFill>
                            <a:schemeClr val="bg1"/>
                          </a:solidFill>
                          <a:effectLst/>
                          <a:latin typeface="+mn-lt"/>
                          <a:ea typeface="+mn-ea"/>
                          <a:cs typeface="+mn-cs"/>
                        </a:rPr>
                        <a:t>      Resources</a:t>
                      </a:r>
                      <a:endParaRPr lang="en-GB" sz="1100" b="1" kern="1200" dirty="0">
                        <a:solidFill>
                          <a:schemeClr val="bg1"/>
                        </a:solidFill>
                        <a:effectLst/>
                        <a:latin typeface="+mn-lt"/>
                        <a:ea typeface="+mn-ea"/>
                        <a:cs typeface="+mn-cs"/>
                      </a:endParaRPr>
                    </a:p>
                  </a:txBody>
                  <a:tcPr marL="38331" marR="38331" marT="0" marB="0">
                    <a:solidFill>
                      <a:schemeClr val="tx2"/>
                    </a:solidFill>
                  </a:tcPr>
                </a:tc>
                <a:tc>
                  <a:txBody>
                    <a:bodyPr/>
                    <a:lstStyle/>
                    <a:p>
                      <a:pPr>
                        <a:lnSpc>
                          <a:spcPct val="115000"/>
                        </a:lnSpc>
                        <a:spcAft>
                          <a:spcPts val="0"/>
                        </a:spcAft>
                      </a:pPr>
                      <a:r>
                        <a:rPr lang="en-GB" sz="1100" dirty="0">
                          <a:effectLst/>
                        </a:rPr>
                        <a:t> </a:t>
                      </a:r>
                      <a:endParaRPr lang="en-GB" sz="1100" dirty="0">
                        <a:effectLst/>
                        <a:latin typeface="Calibri"/>
                        <a:ea typeface="Calibri"/>
                        <a:cs typeface="Times New Roman"/>
                      </a:endParaRPr>
                    </a:p>
                  </a:txBody>
                  <a:tcPr marL="38331" marR="38331" marT="0" marB="0"/>
                </a:tc>
              </a:tr>
              <a:tr h="118963">
                <a:tc>
                  <a:txBody>
                    <a:bodyPr/>
                    <a:lstStyle/>
                    <a:p>
                      <a:pPr marL="171450" indent="-171450">
                        <a:lnSpc>
                          <a:spcPct val="115000"/>
                        </a:lnSpc>
                        <a:spcAft>
                          <a:spcPts val="0"/>
                        </a:spcAft>
                        <a:buFont typeface="Arial" pitchFamily="34" charset="0"/>
                        <a:buChar char="•"/>
                      </a:pPr>
                      <a:endParaRPr lang="en-GB" sz="1100" dirty="0">
                        <a:solidFill>
                          <a:schemeClr val="bg1"/>
                        </a:solidFill>
                        <a:effectLst/>
                        <a:latin typeface="Calibri"/>
                        <a:ea typeface="Calibri"/>
                        <a:cs typeface="Times New Roman"/>
                      </a:endParaRPr>
                    </a:p>
                  </a:txBody>
                  <a:tcPr marL="38331" marR="38331" marT="0" marB="0">
                    <a:solidFill>
                      <a:schemeClr val="tx2">
                        <a:lumMod val="75000"/>
                      </a:schemeClr>
                    </a:solidFill>
                  </a:tcPr>
                </a:tc>
                <a:tc>
                  <a:txBody>
                    <a:bodyPr/>
                    <a:lstStyle/>
                    <a:p>
                      <a:pPr marL="171450" indent="-171450">
                        <a:lnSpc>
                          <a:spcPct val="115000"/>
                        </a:lnSpc>
                        <a:spcAft>
                          <a:spcPts val="0"/>
                        </a:spcAft>
                        <a:buFont typeface="Arial" pitchFamily="34" charset="0"/>
                        <a:buChar char="•"/>
                      </a:pPr>
                      <a:endParaRPr lang="en-GB" sz="1100" dirty="0">
                        <a:solidFill>
                          <a:schemeClr val="bg1"/>
                        </a:solidFill>
                        <a:effectLst/>
                        <a:latin typeface="Calibri"/>
                        <a:ea typeface="Calibri"/>
                        <a:cs typeface="Times New Roman"/>
                      </a:endParaRPr>
                    </a:p>
                  </a:txBody>
                  <a:tcPr marL="38331" marR="38331" marT="0" marB="0"/>
                </a:tc>
                <a:tc>
                  <a:txBody>
                    <a:bodyPr/>
                    <a:lstStyle/>
                    <a:p>
                      <a:pPr marL="171450" indent="-171450">
                        <a:lnSpc>
                          <a:spcPct val="115000"/>
                        </a:lnSpc>
                        <a:spcAft>
                          <a:spcPts val="0"/>
                        </a:spcAft>
                        <a:buFont typeface="Arial" pitchFamily="34" charset="0"/>
                        <a:buChar char="•"/>
                      </a:pPr>
                      <a:endParaRPr lang="en-GB" sz="1100" b="1" kern="1200" dirty="0">
                        <a:solidFill>
                          <a:schemeClr val="bg1"/>
                        </a:solidFill>
                        <a:effectLst/>
                        <a:latin typeface="+mn-lt"/>
                        <a:ea typeface="+mn-ea"/>
                        <a:cs typeface="+mn-cs"/>
                      </a:endParaRPr>
                    </a:p>
                  </a:txBody>
                  <a:tcPr marL="38331" marR="38331" marT="0" marB="0">
                    <a:solidFill>
                      <a:schemeClr val="tx2"/>
                    </a:solidFill>
                  </a:tcPr>
                </a:tc>
                <a:tc>
                  <a:txBody>
                    <a:bodyPr/>
                    <a:lstStyle/>
                    <a:p>
                      <a:pPr>
                        <a:lnSpc>
                          <a:spcPct val="115000"/>
                        </a:lnSpc>
                        <a:spcAft>
                          <a:spcPts val="0"/>
                        </a:spcAft>
                      </a:pPr>
                      <a:endParaRPr lang="en-GB" sz="1100" dirty="0">
                        <a:effectLst/>
                        <a:latin typeface="Calibri"/>
                        <a:ea typeface="Calibri"/>
                        <a:cs typeface="Times New Roman"/>
                      </a:endParaRPr>
                    </a:p>
                  </a:txBody>
                  <a:tcPr marL="38331" marR="38331" marT="0" marB="0"/>
                </a:tc>
              </a:tr>
            </a:tbl>
          </a:graphicData>
        </a:graphic>
      </p:graphicFrame>
      <p:sp>
        <p:nvSpPr>
          <p:cNvPr id="5" name="TextBox 4"/>
          <p:cNvSpPr txBox="1"/>
          <p:nvPr/>
        </p:nvSpPr>
        <p:spPr>
          <a:xfrm>
            <a:off x="5085184" y="5940152"/>
            <a:ext cx="1445464" cy="1569660"/>
          </a:xfrm>
          <a:prstGeom prst="rect">
            <a:avLst/>
          </a:prstGeom>
          <a:solidFill>
            <a:schemeClr val="bg1"/>
          </a:solidFill>
          <a:ln>
            <a:solidFill>
              <a:srgbClr val="C00000"/>
            </a:solidFill>
          </a:ln>
        </p:spPr>
        <p:txBody>
          <a:bodyPr wrap="square" rtlCol="0">
            <a:spAutoFit/>
          </a:bodyPr>
          <a:lstStyle/>
          <a:p>
            <a:pPr algn="ctr"/>
            <a:r>
              <a:rPr lang="en-GB" sz="1600" b="1" dirty="0" smtClean="0">
                <a:solidFill>
                  <a:srgbClr val="C00000"/>
                </a:solidFill>
                <a:hlinkClick r:id="rId2"/>
              </a:rPr>
              <a:t>To use this tool, go to </a:t>
            </a:r>
            <a:r>
              <a:rPr lang="en-GB" sz="1600" b="1" dirty="0" err="1" smtClean="0">
                <a:solidFill>
                  <a:srgbClr val="C00000"/>
                </a:solidFill>
                <a:hlinkClick r:id="rId2"/>
              </a:rPr>
              <a:t>DestiNet</a:t>
            </a:r>
            <a:r>
              <a:rPr lang="en-GB" sz="1600" b="1" dirty="0" smtClean="0">
                <a:solidFill>
                  <a:srgbClr val="C00000"/>
                </a:solidFill>
                <a:hlinkClick r:id="rId2"/>
              </a:rPr>
              <a:t> and </a:t>
            </a:r>
            <a:r>
              <a:rPr lang="en-GB" sz="1600" b="1" dirty="0" err="1" smtClean="0">
                <a:solidFill>
                  <a:srgbClr val="C00000"/>
                </a:solidFill>
                <a:hlinkClick r:id="rId2"/>
              </a:rPr>
              <a:t>downoad</a:t>
            </a:r>
            <a:r>
              <a:rPr lang="en-GB" sz="1600" b="1" dirty="0" smtClean="0">
                <a:solidFill>
                  <a:srgbClr val="C00000"/>
                </a:solidFill>
                <a:hlinkClick r:id="rId2"/>
              </a:rPr>
              <a:t> the .</a:t>
            </a:r>
            <a:r>
              <a:rPr lang="en-GB" sz="1600" b="1" dirty="0" err="1" smtClean="0">
                <a:solidFill>
                  <a:srgbClr val="C00000"/>
                </a:solidFill>
                <a:hlinkClick r:id="rId2"/>
              </a:rPr>
              <a:t>pdf</a:t>
            </a:r>
            <a:r>
              <a:rPr lang="en-GB" sz="1600" b="1" dirty="0" smtClean="0">
                <a:solidFill>
                  <a:srgbClr val="C00000"/>
                </a:solidFill>
                <a:hlinkClick r:id="rId2"/>
              </a:rPr>
              <a:t> Template </a:t>
            </a:r>
            <a:endParaRPr lang="en-GB" sz="1600" b="1" dirty="0">
              <a:solidFill>
                <a:srgbClr val="C00000"/>
              </a:solidFill>
            </a:endParaRPr>
          </a:p>
        </p:txBody>
      </p:sp>
    </p:spTree>
    <p:extLst>
      <p:ext uri="{BB962C8B-B14F-4D97-AF65-F5344CB8AC3E}">
        <p14:creationId xmlns:p14="http://schemas.microsoft.com/office/powerpoint/2010/main" val="34869894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feld 29"/>
          <p:cNvSpPr txBox="1">
            <a:spLocks noChangeArrowheads="1"/>
          </p:cNvSpPr>
          <p:nvPr/>
        </p:nvSpPr>
        <p:spPr bwMode="auto">
          <a:xfrm>
            <a:off x="550665" y="2466457"/>
            <a:ext cx="4693816" cy="2585323"/>
          </a:xfrm>
          <a:prstGeom prst="rect">
            <a:avLst/>
          </a:prstGeom>
          <a:noFill/>
          <a:ln w="9525">
            <a:noFill/>
            <a:miter lim="800000"/>
            <a:headEnd/>
            <a:tailEnd/>
          </a:ln>
        </p:spPr>
        <p:txBody>
          <a:bodyPr wrap="square">
            <a:spAutoFit/>
          </a:bodyPr>
          <a:lstStyle/>
          <a:p>
            <a:pPr marL="265113" indent="-265113">
              <a:spcAft>
                <a:spcPct val="25000"/>
              </a:spcAft>
              <a:defRPr/>
            </a:pPr>
            <a:r>
              <a:rPr lang="de-DE" sz="1200" dirty="0">
                <a:latin typeface="+mj-lt"/>
                <a:ea typeface="+mj-ea"/>
                <a:cs typeface="Arial" pitchFamily="34" charset="0"/>
              </a:rPr>
              <a:t>T</a:t>
            </a:r>
            <a:r>
              <a:rPr lang="de-DE" sz="1200" dirty="0" smtClean="0">
                <a:latin typeface="+mj-lt"/>
                <a:ea typeface="+mj-ea"/>
                <a:cs typeface="Arial" pitchFamily="34" charset="0"/>
              </a:rPr>
              <a:t>he  </a:t>
            </a:r>
            <a:r>
              <a:rPr lang="de-DE" sz="1200" dirty="0">
                <a:latin typeface="+mj-lt"/>
                <a:ea typeface="+mj-ea"/>
                <a:cs typeface="Arial" pitchFamily="34" charset="0"/>
              </a:rPr>
              <a:t>Biosfera de la Palma </a:t>
            </a:r>
            <a:r>
              <a:rPr lang="de-DE" sz="1200" dirty="0" smtClean="0">
                <a:latin typeface="+mj-lt"/>
                <a:ea typeface="+mj-ea"/>
                <a:cs typeface="Arial" pitchFamily="34" charset="0"/>
              </a:rPr>
              <a:t>has used </a:t>
            </a:r>
            <a:r>
              <a:rPr lang="de-DE" sz="1200" dirty="0">
                <a:latin typeface="+mj-lt"/>
                <a:ea typeface="+mj-ea"/>
                <a:cs typeface="Arial" pitchFamily="34" charset="0"/>
              </a:rPr>
              <a:t>DestiNet </a:t>
            </a:r>
            <a:r>
              <a:rPr lang="de-DE" sz="1200" dirty="0" smtClean="0">
                <a:latin typeface="+mj-lt"/>
                <a:ea typeface="+mj-ea"/>
                <a:cs typeface="Arial" pitchFamily="34" charset="0"/>
              </a:rPr>
              <a:t>to create a virtual  Knowledge &amp; Innovation Network on La Palma. Using the </a:t>
            </a:r>
            <a:r>
              <a:rPr lang="en-GB" sz="1200" dirty="0">
                <a:latin typeface="Calibri" pitchFamily="34" charset="0"/>
              </a:rPr>
              <a:t>Tourism Knowledge &amp; Innovation Community </a:t>
            </a:r>
            <a:r>
              <a:rPr lang="de-DE" sz="1200" dirty="0" smtClean="0">
                <a:latin typeface="+mj-lt"/>
                <a:ea typeface="+mj-ea"/>
                <a:cs typeface="Arial" pitchFamily="34" charset="0"/>
              </a:rPr>
              <a:t>toolkit it has been able to:   </a:t>
            </a:r>
            <a:endParaRPr lang="de-DE" sz="1200" dirty="0">
              <a:latin typeface="+mj-lt"/>
              <a:ea typeface="+mj-ea"/>
              <a:cs typeface="Arial" pitchFamily="34" charset="0"/>
            </a:endParaRPr>
          </a:p>
          <a:p>
            <a:pPr marL="361950" indent="-361950">
              <a:spcAft>
                <a:spcPct val="25000"/>
              </a:spcAft>
              <a:buFont typeface="Wingdings" pitchFamily="2" charset="2"/>
              <a:buChar char="è"/>
              <a:defRPr/>
            </a:pPr>
            <a:r>
              <a:rPr lang="de-DE" sz="1200" dirty="0">
                <a:latin typeface="+mj-lt"/>
                <a:ea typeface="+mj-ea"/>
                <a:cs typeface="Arial" pitchFamily="34" charset="0"/>
              </a:rPr>
              <a:t>Assess its own </a:t>
            </a:r>
            <a:r>
              <a:rPr lang="de-DE" sz="1200" dirty="0" smtClean="0">
                <a:latin typeface="+mj-lt"/>
                <a:ea typeface="+mj-ea"/>
                <a:cs typeface="Arial" pitchFamily="34" charset="0"/>
              </a:rPr>
              <a:t>competitve </a:t>
            </a:r>
            <a:r>
              <a:rPr lang="de-DE" sz="1200" dirty="0">
                <a:latin typeface="+mj-lt"/>
                <a:ea typeface="+mj-ea"/>
                <a:cs typeface="Arial" pitchFamily="34" charset="0"/>
              </a:rPr>
              <a:t>and sustainable </a:t>
            </a:r>
            <a:r>
              <a:rPr lang="de-DE" sz="1200" dirty="0" smtClean="0">
                <a:latin typeface="+mj-lt"/>
                <a:ea typeface="+mj-ea"/>
                <a:cs typeface="Arial" pitchFamily="34" charset="0"/>
              </a:rPr>
              <a:t>tourism </a:t>
            </a:r>
            <a:r>
              <a:rPr lang="de-DE" sz="1200" dirty="0">
                <a:latin typeface="+mj-lt"/>
                <a:ea typeface="+mj-ea"/>
                <a:cs typeface="Arial" pitchFamily="34" charset="0"/>
              </a:rPr>
              <a:t>situation</a:t>
            </a:r>
          </a:p>
          <a:p>
            <a:pPr marL="361950" indent="-361950">
              <a:spcAft>
                <a:spcPct val="25000"/>
              </a:spcAft>
              <a:buFont typeface="Wingdings" pitchFamily="2" charset="2"/>
              <a:buChar char="è"/>
              <a:defRPr/>
            </a:pPr>
            <a:r>
              <a:rPr lang="de-DE" sz="1200" dirty="0">
                <a:latin typeface="+mj-lt"/>
                <a:ea typeface="+mj-ea"/>
                <a:cs typeface="Arial" pitchFamily="34" charset="0"/>
              </a:rPr>
              <a:t>Manage </a:t>
            </a:r>
            <a:r>
              <a:rPr lang="de-DE" sz="1200" dirty="0" smtClean="0">
                <a:latin typeface="+mj-lt"/>
                <a:ea typeface="+mj-ea"/>
                <a:cs typeface="Arial" pitchFamily="34" charset="0"/>
              </a:rPr>
              <a:t>its own space on the portal </a:t>
            </a:r>
            <a:r>
              <a:rPr lang="de-DE" sz="1200" dirty="0">
                <a:latin typeface="+mj-lt"/>
                <a:ea typeface="+mj-ea"/>
                <a:cs typeface="Arial" pitchFamily="34" charset="0"/>
              </a:rPr>
              <a:t>for mapping </a:t>
            </a:r>
            <a:r>
              <a:rPr lang="de-DE" sz="1200" dirty="0" smtClean="0">
                <a:latin typeface="+mj-lt"/>
                <a:ea typeface="+mj-ea"/>
                <a:cs typeface="Arial" pitchFamily="34" charset="0"/>
              </a:rPr>
              <a:t>stakeholders </a:t>
            </a:r>
          </a:p>
          <a:p>
            <a:pPr marL="361950" indent="-361950">
              <a:spcAft>
                <a:spcPct val="25000"/>
              </a:spcAft>
              <a:buFont typeface="Wingdings" pitchFamily="2" charset="2"/>
              <a:buChar char="è"/>
              <a:defRPr/>
            </a:pPr>
            <a:r>
              <a:rPr lang="de-DE" sz="1200" dirty="0" smtClean="0">
                <a:latin typeface="+mj-lt"/>
                <a:ea typeface="+mj-ea"/>
                <a:cs typeface="Arial" pitchFamily="34" charset="0"/>
              </a:rPr>
              <a:t>Is </a:t>
            </a:r>
            <a:r>
              <a:rPr lang="de-DE" sz="1200" dirty="0">
                <a:latin typeface="+mj-lt"/>
                <a:ea typeface="+mj-ea"/>
                <a:cs typeface="Arial" pitchFamily="34" charset="0"/>
              </a:rPr>
              <a:t>developing an innovation cluster called the </a:t>
            </a:r>
            <a:r>
              <a:rPr lang="de-DE" sz="1200" dirty="0" smtClean="0">
                <a:latin typeface="+mj-lt"/>
                <a:ea typeface="+mj-ea"/>
                <a:cs typeface="Arial" pitchFamily="34" charset="0"/>
              </a:rPr>
              <a:t>‚La </a:t>
            </a:r>
            <a:r>
              <a:rPr lang="de-DE" sz="1200" dirty="0">
                <a:latin typeface="+mj-lt"/>
                <a:ea typeface="+mj-ea"/>
                <a:cs typeface="Arial" pitchFamily="34" charset="0"/>
              </a:rPr>
              <a:t>Palma </a:t>
            </a:r>
            <a:r>
              <a:rPr lang="de-DE" sz="1200" dirty="0" smtClean="0">
                <a:latin typeface="+mj-lt"/>
                <a:ea typeface="+mj-ea"/>
                <a:cs typeface="Arial" pitchFamily="34" charset="0"/>
              </a:rPr>
              <a:t>Club‘ </a:t>
            </a:r>
            <a:r>
              <a:rPr lang="de-DE" sz="1200" dirty="0">
                <a:latin typeface="+mj-lt"/>
                <a:ea typeface="+mj-ea"/>
                <a:cs typeface="Arial" pitchFamily="34" charset="0"/>
              </a:rPr>
              <a:t>to set up a learning area </a:t>
            </a:r>
            <a:r>
              <a:rPr lang="de-DE" sz="1200" dirty="0" smtClean="0">
                <a:latin typeface="+mj-lt"/>
                <a:ea typeface="+mj-ea"/>
                <a:cs typeface="Arial" pitchFamily="34" charset="0"/>
              </a:rPr>
              <a:t>on sustainable tourism development for </a:t>
            </a:r>
            <a:r>
              <a:rPr lang="de-DE" sz="1200" dirty="0">
                <a:latin typeface="+mj-lt"/>
                <a:ea typeface="+mj-ea"/>
                <a:cs typeface="Arial" pitchFamily="34" charset="0"/>
              </a:rPr>
              <a:t>members</a:t>
            </a:r>
          </a:p>
          <a:p>
            <a:pPr marL="361950" indent="-361950">
              <a:spcAft>
                <a:spcPct val="25000"/>
              </a:spcAft>
              <a:buFont typeface="Wingdings" pitchFamily="2" charset="2"/>
              <a:buChar char="è"/>
              <a:defRPr/>
            </a:pPr>
            <a:r>
              <a:rPr lang="de-DE" sz="1200" dirty="0" smtClean="0">
                <a:latin typeface="+mj-lt"/>
                <a:ea typeface="+mj-ea"/>
                <a:cs typeface="Arial" pitchFamily="34" charset="0"/>
              </a:rPr>
              <a:t>Define </a:t>
            </a:r>
            <a:r>
              <a:rPr lang="de-DE" sz="1200" dirty="0">
                <a:latin typeface="+mj-lt"/>
                <a:ea typeface="+mj-ea"/>
                <a:cs typeface="Arial" pitchFamily="34" charset="0"/>
              </a:rPr>
              <a:t>a green map </a:t>
            </a:r>
            <a:r>
              <a:rPr lang="de-DE" sz="1200" dirty="0" smtClean="0">
                <a:latin typeface="+mj-lt"/>
                <a:ea typeface="+mj-ea"/>
                <a:cs typeface="Arial" pitchFamily="34" charset="0"/>
              </a:rPr>
              <a:t>of Biosfera </a:t>
            </a:r>
            <a:r>
              <a:rPr lang="de-DE" sz="1200" dirty="0">
                <a:latin typeface="+mj-lt"/>
                <a:ea typeface="+mj-ea"/>
                <a:cs typeface="Arial" pitchFamily="34" charset="0"/>
              </a:rPr>
              <a:t>La </a:t>
            </a:r>
            <a:r>
              <a:rPr lang="de-DE" sz="1200" dirty="0" smtClean="0">
                <a:latin typeface="+mj-lt"/>
                <a:ea typeface="+mj-ea"/>
                <a:cs typeface="Arial" pitchFamily="34" charset="0"/>
              </a:rPr>
              <a:t>Palma sustainable tourism offers </a:t>
            </a:r>
            <a:r>
              <a:rPr lang="de-DE" sz="1200" dirty="0">
                <a:latin typeface="+mj-lt"/>
                <a:ea typeface="+mj-ea"/>
                <a:cs typeface="Arial" pitchFamily="34" charset="0"/>
              </a:rPr>
              <a:t>on </a:t>
            </a:r>
            <a:r>
              <a:rPr lang="de-DE" sz="1200" dirty="0" smtClean="0">
                <a:latin typeface="+mj-lt"/>
                <a:ea typeface="+mj-ea"/>
                <a:cs typeface="Arial" pitchFamily="34" charset="0"/>
              </a:rPr>
              <a:t>the Portals‘ </a:t>
            </a:r>
            <a:r>
              <a:rPr lang="de-DE" sz="1200" dirty="0">
                <a:latin typeface="+mj-lt"/>
                <a:ea typeface="+mj-ea"/>
                <a:cs typeface="Arial" pitchFamily="34" charset="0"/>
              </a:rPr>
              <a:t>global </a:t>
            </a:r>
            <a:r>
              <a:rPr lang="de-DE" sz="1200" dirty="0" smtClean="0">
                <a:latin typeface="+mj-lt"/>
                <a:ea typeface="+mj-ea"/>
                <a:cs typeface="Arial" pitchFamily="34" charset="0"/>
              </a:rPr>
              <a:t>sustainable tourism market place</a:t>
            </a:r>
          </a:p>
          <a:p>
            <a:pPr marL="361950" indent="-361950">
              <a:spcAft>
                <a:spcPct val="25000"/>
              </a:spcAft>
              <a:buFont typeface="Wingdings" pitchFamily="2" charset="2"/>
              <a:buChar char="è"/>
              <a:defRPr/>
            </a:pPr>
            <a:r>
              <a:rPr lang="de-DE" sz="1200" dirty="0">
                <a:latin typeface="+mj-lt"/>
                <a:ea typeface="+mj-ea"/>
                <a:cs typeface="Arial" pitchFamily="34" charset="0"/>
              </a:rPr>
              <a:t>Develop International knowledge networking links </a:t>
            </a:r>
          </a:p>
          <a:p>
            <a:pPr marL="361950" indent="-361950">
              <a:spcAft>
                <a:spcPct val="25000"/>
              </a:spcAft>
              <a:buFont typeface="Wingdings" pitchFamily="2" charset="2"/>
              <a:buChar char="è"/>
              <a:defRPr/>
            </a:pPr>
            <a:r>
              <a:rPr lang="de-DE" sz="1200" dirty="0" smtClean="0">
                <a:latin typeface="+mj-lt"/>
                <a:ea typeface="+mj-ea"/>
                <a:cs typeface="Arial" pitchFamily="34" charset="0"/>
              </a:rPr>
              <a:t>Contribute </a:t>
            </a:r>
            <a:r>
              <a:rPr lang="de-DE" sz="1200" dirty="0">
                <a:latin typeface="+mj-lt"/>
                <a:ea typeface="+mj-ea"/>
                <a:cs typeface="Arial" pitchFamily="34" charset="0"/>
              </a:rPr>
              <a:t>to the </a:t>
            </a:r>
            <a:r>
              <a:rPr lang="de-DE" sz="1200" dirty="0" smtClean="0">
                <a:latin typeface="+mj-lt"/>
                <a:ea typeface="+mj-ea"/>
                <a:cs typeface="Arial" pitchFamily="34" charset="0"/>
              </a:rPr>
              <a:t>virtual European </a:t>
            </a:r>
            <a:r>
              <a:rPr lang="de-DE" sz="1200" dirty="0">
                <a:latin typeface="+mj-lt"/>
                <a:ea typeface="+mj-ea"/>
                <a:cs typeface="Arial" pitchFamily="34" charset="0"/>
              </a:rPr>
              <a:t>T</a:t>
            </a:r>
            <a:r>
              <a:rPr lang="de-DE" sz="1200" dirty="0" smtClean="0">
                <a:latin typeface="+mj-lt"/>
                <a:ea typeface="+mj-ea"/>
                <a:cs typeface="Arial" pitchFamily="34" charset="0"/>
              </a:rPr>
              <a:t>ourism Observatory concept</a:t>
            </a:r>
            <a:endParaRPr lang="de-DE" sz="1200" dirty="0">
              <a:latin typeface="+mj-lt"/>
              <a:ea typeface="+mj-ea"/>
              <a:cs typeface="Arial" pitchFamily="34" charset="0"/>
            </a:endParaRPr>
          </a:p>
        </p:txBody>
      </p:sp>
      <p:pic>
        <p:nvPicPr>
          <p:cNvPr id="43014" name="Picture 4">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00" t="35021" r="20185" b="15032"/>
          <a:stretch/>
        </p:blipFill>
        <p:spPr bwMode="auto">
          <a:xfrm>
            <a:off x="1019327" y="5045277"/>
            <a:ext cx="4675329" cy="35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632" y="2540675"/>
            <a:ext cx="98467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3"/>
          <p:cNvSpPr txBox="1">
            <a:spLocks noChangeArrowheads="1"/>
          </p:cNvSpPr>
          <p:nvPr/>
        </p:nvSpPr>
        <p:spPr bwMode="auto">
          <a:xfrm>
            <a:off x="458391" y="467544"/>
            <a:ext cx="58328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2400" b="1" dirty="0" smtClean="0">
                <a:latin typeface="+mj-lt"/>
                <a:cs typeface="Arial" pitchFamily="34" charset="0"/>
              </a:rPr>
              <a:t>A Destination Knowledge &amp; Innovation Community Example – </a:t>
            </a:r>
          </a:p>
          <a:p>
            <a:pPr algn="ctr" eaLnBrk="1" hangingPunct="1"/>
            <a:r>
              <a:rPr lang="de-DE" sz="2400" dirty="0" smtClean="0">
                <a:latin typeface="+mj-lt"/>
                <a:cs typeface="Arial" pitchFamily="34" charset="0"/>
              </a:rPr>
              <a:t> La Palma Biosphere Reserve </a:t>
            </a:r>
            <a:endParaRPr lang="de-DE" sz="2400" dirty="0">
              <a:latin typeface="+mj-lt"/>
              <a:cs typeface="Arial" pitchFamily="34" charset="0"/>
            </a:endParaRPr>
          </a:p>
        </p:txBody>
      </p:sp>
      <p:sp>
        <p:nvSpPr>
          <p:cNvPr id="10" name="Title 1"/>
          <p:cNvSpPr txBox="1">
            <a:spLocks/>
          </p:cNvSpPr>
          <p:nvPr/>
        </p:nvSpPr>
        <p:spPr>
          <a:xfrm>
            <a:off x="548680" y="1694764"/>
            <a:ext cx="5616624" cy="72008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lnSpc>
                <a:spcPts val="1500"/>
              </a:lnSpc>
            </a:pPr>
            <a:r>
              <a:rPr lang="de-DE" sz="1200" dirty="0" smtClean="0">
                <a:cs typeface="Arial" pitchFamily="34" charset="0"/>
              </a:rPr>
              <a:t>The DestiNet Toolkit has been developed in the FAST-LAIN project to meet the needs of destination administrators who wish to develop knowledge network-driven innovation  processes to improve their tourism offer. Here you can see how  </a:t>
            </a:r>
            <a:r>
              <a:rPr lang="de-DE" sz="1200" i="1" dirty="0" smtClean="0">
                <a:cs typeface="Arial" pitchFamily="34" charset="0"/>
              </a:rPr>
              <a:t>the </a:t>
            </a:r>
            <a:r>
              <a:rPr lang="de-DE" sz="1200" i="1" dirty="0" smtClean="0">
                <a:latin typeface="Arial" charset="0"/>
                <a:cs typeface="Arial" charset="0"/>
              </a:rPr>
              <a:t> </a:t>
            </a:r>
            <a:r>
              <a:rPr lang="de-DE" sz="1200" i="1" dirty="0">
                <a:cs typeface="Arial" pitchFamily="34" charset="0"/>
              </a:rPr>
              <a:t>Biosfera de la </a:t>
            </a:r>
            <a:r>
              <a:rPr lang="de-DE" sz="1200" i="1" dirty="0" smtClean="0">
                <a:cs typeface="Arial" pitchFamily="34" charset="0"/>
              </a:rPr>
              <a:t>Palma (Spain) has used the Portal to set up a knolwdge &amp; Innovation Community.</a:t>
            </a:r>
            <a:endParaRPr lang="de-DE" sz="1200" i="1" dirty="0">
              <a:cs typeface="Arial" pitchFamily="34" charset="0"/>
            </a:endParaRPr>
          </a:p>
          <a:p>
            <a:pPr algn="just">
              <a:lnSpc>
                <a:spcPts val="1500"/>
              </a:lnSpc>
            </a:pPr>
            <a:r>
              <a:rPr lang="de-DE" sz="1400" dirty="0" smtClean="0">
                <a:cs typeface="Arial" pitchFamily="34" charset="0"/>
              </a:rPr>
              <a:t>  </a:t>
            </a:r>
            <a:endParaRPr lang="en-GB" sz="1400" dirty="0" smtClean="0"/>
          </a:p>
        </p:txBody>
      </p:sp>
      <p:sp>
        <p:nvSpPr>
          <p:cNvPr id="2" name="TextBox 1"/>
          <p:cNvSpPr txBox="1"/>
          <p:nvPr/>
        </p:nvSpPr>
        <p:spPr>
          <a:xfrm>
            <a:off x="1556792" y="5148064"/>
            <a:ext cx="3528392" cy="523220"/>
          </a:xfrm>
          <a:prstGeom prst="rect">
            <a:avLst/>
          </a:prstGeom>
          <a:noFill/>
        </p:spPr>
        <p:txBody>
          <a:bodyPr wrap="square" rtlCol="0">
            <a:spAutoFit/>
          </a:bodyPr>
          <a:lstStyle/>
          <a:p>
            <a:pPr algn="ctr"/>
            <a:r>
              <a:rPr lang="en-GB" sz="1400" dirty="0" smtClean="0">
                <a:solidFill>
                  <a:srgbClr val="FFFF00"/>
                </a:solidFill>
              </a:rPr>
              <a:t>The La Palma </a:t>
            </a:r>
          </a:p>
          <a:p>
            <a:pPr algn="ctr"/>
            <a:r>
              <a:rPr lang="en-GB" sz="1400" dirty="0" smtClean="0">
                <a:solidFill>
                  <a:srgbClr val="FFFF00"/>
                </a:solidFill>
              </a:rPr>
              <a:t>Destination Learning Area Cluster</a:t>
            </a:r>
            <a:endParaRPr lang="en-GB" sz="1400" dirty="0">
              <a:solidFill>
                <a:srgbClr val="FFFF00"/>
              </a:solidFill>
            </a:endParaRPr>
          </a:p>
        </p:txBody>
      </p:sp>
      <p:sp>
        <p:nvSpPr>
          <p:cNvPr id="4" name="Slide Number Placeholder 3"/>
          <p:cNvSpPr>
            <a:spLocks noGrp="1"/>
          </p:cNvSpPr>
          <p:nvPr>
            <p:ph type="sldNum" sz="quarter" idx="12"/>
          </p:nvPr>
        </p:nvSpPr>
        <p:spPr/>
        <p:txBody>
          <a:bodyPr/>
          <a:lstStyle/>
          <a:p>
            <a:pPr>
              <a:defRPr/>
            </a:pPr>
            <a:fld id="{D9761BA4-B1F9-4A89-9640-534289F76293}" type="slidenum">
              <a:rPr lang="de-DE" smtClean="0"/>
              <a:pPr>
                <a:defRPr/>
              </a:pPr>
              <a:t>47</a:t>
            </a:fld>
            <a:endParaRPr lang="de-DE"/>
          </a:p>
        </p:txBody>
      </p:sp>
      <p:sp>
        <p:nvSpPr>
          <p:cNvPr id="11"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extLst>
      <p:ext uri="{BB962C8B-B14F-4D97-AF65-F5344CB8AC3E}">
        <p14:creationId xmlns:p14="http://schemas.microsoft.com/office/powerpoint/2010/main" val="1439607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6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115616"/>
            <a:ext cx="6172200" cy="6034617"/>
          </a:xfrm>
        </p:spPr>
        <p:txBody>
          <a:bodyPr/>
          <a:lstStyle/>
          <a:p>
            <a:pPr marL="0" indent="0">
              <a:buNone/>
              <a:defRPr/>
            </a:pPr>
            <a:r>
              <a:rPr lang="en-GB" sz="1200" dirty="0" smtClean="0"/>
              <a:t>Please </a:t>
            </a:r>
            <a:r>
              <a:rPr lang="en-GB" sz="1200" dirty="0"/>
              <a:t>note that if you want to use an offline way to set up your learning area </a:t>
            </a:r>
            <a:r>
              <a:rPr lang="en-GB" sz="1200" dirty="0" smtClean="0"/>
              <a:t>, then  </a:t>
            </a:r>
            <a:r>
              <a:rPr lang="en-GB" sz="1200" dirty="0"/>
              <a:t>you can download  an Excel </a:t>
            </a:r>
            <a:r>
              <a:rPr lang="en-GB" sz="1200" dirty="0" smtClean="0"/>
              <a:t>workbook </a:t>
            </a:r>
            <a:r>
              <a:rPr lang="en-GB" sz="1200" dirty="0"/>
              <a:t>from the </a:t>
            </a:r>
            <a:r>
              <a:rPr lang="en-GB" sz="1200" dirty="0">
                <a:latin typeface="Calibri" pitchFamily="34" charset="0"/>
              </a:rPr>
              <a:t>Tourism Knowledge &amp; Innovation Community </a:t>
            </a:r>
            <a:r>
              <a:rPr lang="en-GB" sz="1200" dirty="0" smtClean="0"/>
              <a:t>Resources </a:t>
            </a:r>
            <a:r>
              <a:rPr lang="en-GB" sz="1200" dirty="0"/>
              <a:t>section. </a:t>
            </a:r>
            <a:r>
              <a:rPr lang="en-GB" sz="1200" dirty="0" smtClean="0"/>
              <a:t> This workbook follows the </a:t>
            </a:r>
            <a:r>
              <a:rPr lang="en-GB" sz="1200" dirty="0" err="1" smtClean="0"/>
              <a:t>DestiNet</a:t>
            </a:r>
            <a:r>
              <a:rPr lang="en-GB" sz="1200" dirty="0" smtClean="0"/>
              <a:t> Portal structure, so that you can  either bulk upload to the online system yourself or use the </a:t>
            </a:r>
            <a:r>
              <a:rPr lang="en-GB" sz="1200" dirty="0" err="1" smtClean="0"/>
              <a:t>DestiNet</a:t>
            </a:r>
            <a:r>
              <a:rPr lang="en-GB" sz="1200" dirty="0" smtClean="0"/>
              <a:t> uploading service</a:t>
            </a:r>
            <a:endParaRPr lang="en-GB" sz="1200" dirty="0"/>
          </a:p>
          <a:p>
            <a:pPr marL="0" indent="0">
              <a:buNone/>
              <a:defRPr/>
            </a:pPr>
            <a:endParaRPr lang="en-GB" dirty="0"/>
          </a:p>
          <a:p>
            <a:pPr marL="0" indent="0">
              <a:buNone/>
              <a:defRPr/>
            </a:pPr>
            <a:r>
              <a:rPr lang="en-GB" sz="1600" b="1" dirty="0" smtClean="0">
                <a:solidFill>
                  <a:srgbClr val="FF0000"/>
                </a:solidFill>
                <a:hlinkClick r:id="rId2"/>
              </a:rPr>
              <a:t>Access the offline Workbook</a:t>
            </a:r>
            <a:endParaRPr lang="en-GB" sz="1600" b="1" dirty="0">
              <a:solidFill>
                <a:srgbClr val="FF0000"/>
              </a:solidFill>
            </a:endParaRPr>
          </a:p>
          <a:p>
            <a:pPr>
              <a:defRPr/>
            </a:pPr>
            <a:endParaRPr lang="en-GB" dirty="0"/>
          </a:p>
        </p:txBody>
      </p:sp>
      <p:sp>
        <p:nvSpPr>
          <p:cNvPr id="5" name="Textfeld 13"/>
          <p:cNvSpPr txBox="1">
            <a:spLocks noChangeArrowheads="1"/>
          </p:cNvSpPr>
          <p:nvPr/>
        </p:nvSpPr>
        <p:spPr bwMode="auto">
          <a:xfrm>
            <a:off x="512564" y="289414"/>
            <a:ext cx="5832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latin typeface="+mn-lt"/>
              </a:rPr>
              <a:t>Off-line System Use</a:t>
            </a:r>
            <a:endParaRPr lang="de-DE" sz="2400" b="1" dirty="0">
              <a:latin typeface="+mn-lt"/>
              <a:cs typeface="Arial" pitchFamily="34" charset="0"/>
            </a:endParaRPr>
          </a:p>
        </p:txBody>
      </p:sp>
      <p:sp>
        <p:nvSpPr>
          <p:cNvPr id="6" name="Rectangle 5"/>
          <p:cNvSpPr/>
          <p:nvPr/>
        </p:nvSpPr>
        <p:spPr>
          <a:xfrm>
            <a:off x="6601718" y="-21332"/>
            <a:ext cx="256282"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pPr>
              <a:defRPr/>
            </a:pPr>
            <a:fld id="{23E73079-3305-4BEC-8A82-ABFC85BE8A1F}" type="slidenum">
              <a:rPr lang="de-DE" smtClean="0"/>
              <a:pPr>
                <a:defRPr/>
              </a:pPr>
              <a:t>48</a:t>
            </a:fld>
            <a:endParaRPr lang="de-DE"/>
          </a:p>
        </p:txBody>
      </p:sp>
      <p:sp>
        <p:nvSpPr>
          <p:cNvPr id="10"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564" y="4211960"/>
            <a:ext cx="5661248" cy="3184452"/>
          </a:xfrm>
          <a:prstGeom prst="rect">
            <a:avLst/>
          </a:prstGeom>
        </p:spPr>
      </p:pic>
      <p:pic>
        <p:nvPicPr>
          <p:cNvPr id="11" name="Picture 10">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64" y="2828213"/>
            <a:ext cx="1454088" cy="817925"/>
          </a:xfrm>
          <a:prstGeom prst="rect">
            <a:avLst/>
          </a:prstGeom>
        </p:spPr>
      </p:pic>
      <p:pic>
        <p:nvPicPr>
          <p:cNvPr id="9" name="Picture 8">
            <a:hlinkClick r:id="rId2"/>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664" y="289414"/>
            <a:ext cx="1137414" cy="63979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7"/>
            <a:ext cx="6858000" cy="9138306"/>
          </a:xfrm>
          <a:prstGeom prst="rect">
            <a:avLst/>
          </a:prstGeom>
        </p:spPr>
      </p:pic>
      <p:sp>
        <p:nvSpPr>
          <p:cNvPr id="4099" name="Title 1"/>
          <p:cNvSpPr>
            <a:spLocks noGrp="1"/>
          </p:cNvSpPr>
          <p:nvPr>
            <p:ph type="title"/>
          </p:nvPr>
        </p:nvSpPr>
        <p:spPr/>
        <p:txBody>
          <a:bodyPr/>
          <a:lstStyle/>
          <a:p>
            <a:r>
              <a:rPr lang="en-GB" sz="3200" dirty="0" smtClean="0">
                <a:solidFill>
                  <a:srgbClr val="FFC000"/>
                </a:solidFill>
              </a:rPr>
              <a:t>PART III </a:t>
            </a:r>
            <a:r>
              <a:rPr lang="en-GB" sz="4400" dirty="0" smtClean="0">
                <a:solidFill>
                  <a:srgbClr val="FFC000"/>
                </a:solidFill>
              </a:rPr>
              <a:t/>
            </a:r>
            <a:br>
              <a:rPr lang="en-GB" sz="4400" dirty="0" smtClean="0">
                <a:solidFill>
                  <a:srgbClr val="FFC000"/>
                </a:solidFill>
              </a:rPr>
            </a:br>
            <a:r>
              <a:rPr lang="en-GB" dirty="0" smtClean="0">
                <a:solidFill>
                  <a:srgbClr val="FFC000"/>
                </a:solidFill>
              </a:rPr>
              <a:t>Next Steps </a:t>
            </a:r>
          </a:p>
        </p:txBody>
      </p:sp>
      <p:sp>
        <p:nvSpPr>
          <p:cNvPr id="3" name="Content Placeholder 2"/>
          <p:cNvSpPr>
            <a:spLocks noGrp="1"/>
          </p:cNvSpPr>
          <p:nvPr>
            <p:ph idx="1"/>
          </p:nvPr>
        </p:nvSpPr>
        <p:spPr>
          <a:xfrm>
            <a:off x="464095" y="2138615"/>
            <a:ext cx="5506659" cy="6034617"/>
          </a:xfrm>
        </p:spPr>
        <p:txBody>
          <a:bodyPr/>
          <a:lstStyle/>
          <a:p>
            <a:pPr marL="0" indent="0">
              <a:buNone/>
              <a:defRPr/>
            </a:pPr>
            <a:r>
              <a:rPr lang="en-GB" sz="1200" b="1" dirty="0" smtClean="0">
                <a:solidFill>
                  <a:srgbClr val="FFC000"/>
                </a:solidFill>
              </a:rPr>
              <a:t>             </a:t>
            </a:r>
            <a:r>
              <a:rPr lang="en-GB" sz="1200" b="1" dirty="0" smtClean="0">
                <a:solidFill>
                  <a:srgbClr val="FFFF00"/>
                </a:solidFill>
              </a:rPr>
              <a:t>Costs of Setting up a Tourism Knowledge &amp; Innovation Community  </a:t>
            </a:r>
          </a:p>
          <a:p>
            <a:pPr marL="457200" lvl="1" indent="0">
              <a:buFont typeface="Arial" charset="0"/>
              <a:buNone/>
              <a:defRPr/>
            </a:pPr>
            <a:r>
              <a:rPr lang="en-GB" sz="1200" b="1" dirty="0" smtClean="0">
                <a:solidFill>
                  <a:srgbClr val="FFFF00"/>
                </a:solidFill>
              </a:rPr>
              <a:t>Next Steps </a:t>
            </a:r>
          </a:p>
          <a:p>
            <a:pPr marL="0" indent="0">
              <a:buNone/>
              <a:defRPr/>
            </a:pPr>
            <a:r>
              <a:rPr lang="en-GB" sz="1200" b="1" dirty="0">
                <a:solidFill>
                  <a:srgbClr val="FFFF00"/>
                </a:solidFill>
              </a:rPr>
              <a:t> </a:t>
            </a:r>
            <a:r>
              <a:rPr lang="en-GB" sz="1200" b="1" dirty="0" smtClean="0">
                <a:solidFill>
                  <a:srgbClr val="FFFF00"/>
                </a:solidFill>
              </a:rPr>
              <a:t>            Check List to Set Up </a:t>
            </a:r>
            <a:r>
              <a:rPr lang="en-GB" sz="1200" b="1" dirty="0">
                <a:solidFill>
                  <a:srgbClr val="FFFF00"/>
                </a:solidFill>
              </a:rPr>
              <a:t>a Tourism Knowledge &amp; Innovation Community  </a:t>
            </a:r>
          </a:p>
          <a:p>
            <a:pPr marL="457200" lvl="1" indent="0">
              <a:buFont typeface="Arial" charset="0"/>
              <a:buNone/>
              <a:defRPr/>
            </a:pPr>
            <a:r>
              <a:rPr lang="en-GB" sz="1200" b="1" dirty="0">
                <a:solidFill>
                  <a:srgbClr val="FFFF00"/>
                </a:solidFill>
              </a:rPr>
              <a:t>Next Steps </a:t>
            </a:r>
          </a:p>
          <a:p>
            <a:pPr marL="457200" lvl="1" indent="0">
              <a:buFont typeface="Arial" charset="0"/>
              <a:buNone/>
              <a:defRPr/>
            </a:pPr>
            <a:endParaRPr lang="en-GB" sz="1200" b="1" dirty="0" smtClean="0">
              <a:solidFill>
                <a:srgbClr val="FFFF00"/>
              </a:solidFill>
            </a:endParaRPr>
          </a:p>
          <a:p>
            <a:pPr marL="457200" lvl="1" indent="0">
              <a:buFont typeface="Arial" charset="0"/>
              <a:buNone/>
              <a:defRPr/>
            </a:pPr>
            <a:endParaRPr lang="en-GB" b="1" dirty="0" smtClean="0">
              <a:solidFill>
                <a:srgbClr val="FFFF00"/>
              </a:solidFill>
            </a:endParaRPr>
          </a:p>
          <a:p>
            <a:pPr marL="457200" lvl="1" indent="0">
              <a:buFont typeface="Arial" charset="0"/>
              <a:buNone/>
              <a:defRPr/>
            </a:pPr>
            <a:endParaRPr lang="en-GB" dirty="0" smtClean="0"/>
          </a:p>
          <a:p>
            <a:pPr>
              <a:buFont typeface="Arial" charset="0"/>
              <a:buChar char="•"/>
              <a:defRPr/>
            </a:pPr>
            <a:endParaRPr lang="en-GB" dirty="0"/>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016" y="3131840"/>
            <a:ext cx="5077968" cy="5041392"/>
          </a:xfrm>
          <a:prstGeom prst="rect">
            <a:avLst/>
          </a:prstGeom>
        </p:spPr>
      </p:pic>
      <p:sp>
        <p:nvSpPr>
          <p:cNvPr id="5" name="Rectangle 4"/>
          <p:cNvSpPr/>
          <p:nvPr/>
        </p:nvSpPr>
        <p:spPr>
          <a:xfrm>
            <a:off x="6601718" y="-21332"/>
            <a:ext cx="256282" cy="9144000"/>
          </a:xfrm>
          <a:prstGeom prst="rect">
            <a:avLst/>
          </a:prstGeom>
          <a:solidFill>
            <a:srgbClr val="555E02"/>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pPr>
              <a:defRPr/>
            </a:pPr>
            <a:fld id="{23E73079-3305-4BEC-8A82-ABFC85BE8A1F}" type="slidenum">
              <a:rPr lang="de-DE" smtClean="0"/>
              <a:pPr>
                <a:defRPr/>
              </a:pPr>
              <a:t>49</a:t>
            </a:fld>
            <a:endParaRPr lang="de-DE"/>
          </a:p>
        </p:txBody>
      </p:sp>
      <p:sp>
        <p:nvSpPr>
          <p:cNvPr id="10"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extLst>
      <p:ext uri="{BB962C8B-B14F-4D97-AF65-F5344CB8AC3E}">
        <p14:creationId xmlns:p14="http://schemas.microsoft.com/office/powerpoint/2010/main" val="1290418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39236" y="4590377"/>
            <a:ext cx="838035" cy="63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23E73079-3305-4BEC-8A82-ABFC85BE8A1F}" type="slidenum">
              <a:rPr lang="de-DE" smtClean="0"/>
              <a:pPr>
                <a:defRPr/>
              </a:pPr>
              <a:t>5</a:t>
            </a:fld>
            <a:endParaRPr lang="de-DE"/>
          </a:p>
        </p:txBody>
      </p:sp>
      <p:sp>
        <p:nvSpPr>
          <p:cNvPr id="6" name="Title 1"/>
          <p:cNvSpPr txBox="1">
            <a:spLocks/>
          </p:cNvSpPr>
          <p:nvPr/>
        </p:nvSpPr>
        <p:spPr bwMode="auto">
          <a:xfrm>
            <a:off x="717903" y="162281"/>
            <a:ext cx="554461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2400" dirty="0" smtClean="0">
                <a:solidFill>
                  <a:schemeClr val="bg2">
                    <a:lumMod val="10000"/>
                  </a:schemeClr>
                </a:solidFill>
              </a:rPr>
              <a:t>Tourism Knowledge and Innovation Communities –  7 FAST-LAIN Examples</a:t>
            </a:r>
            <a:endParaRPr lang="en-GB" sz="2400" dirty="0" smtClean="0"/>
          </a:p>
        </p:txBody>
      </p:sp>
      <p:sp>
        <p:nvSpPr>
          <p:cNvPr id="7" name="TextBox 6"/>
          <p:cNvSpPr txBox="1"/>
          <p:nvPr/>
        </p:nvSpPr>
        <p:spPr>
          <a:xfrm>
            <a:off x="4509120" y="4112643"/>
            <a:ext cx="2044217" cy="4632037"/>
          </a:xfrm>
          <a:prstGeom prst="rect">
            <a:avLst/>
          </a:prstGeom>
          <a:noFill/>
        </p:spPr>
        <p:txBody>
          <a:bodyPr wrap="square" rtlCol="0">
            <a:spAutoFit/>
          </a:bodyPr>
          <a:lstStyle/>
          <a:p>
            <a:r>
              <a:rPr lang="en-US" sz="1100" b="1" dirty="0" smtClean="0"/>
              <a:t>Croatia: The </a:t>
            </a:r>
            <a:r>
              <a:rPr lang="en-US" sz="1100" b="1" dirty="0"/>
              <a:t>Croatian </a:t>
            </a:r>
            <a:r>
              <a:rPr lang="en-US" sz="1100" b="1" dirty="0" smtClean="0"/>
              <a:t>Government </a:t>
            </a:r>
            <a:r>
              <a:rPr lang="en-US" sz="1100" b="1" dirty="0" smtClean="0">
                <a:hlinkClick r:id="rId3"/>
              </a:rPr>
              <a:t>Portal </a:t>
            </a:r>
            <a:r>
              <a:rPr lang="en-US" sz="1100" b="1" dirty="0">
                <a:hlinkClick r:id="rId3"/>
              </a:rPr>
              <a:t>on Sustainable Tourism </a:t>
            </a:r>
            <a:endParaRPr lang="en-US" sz="1100" b="1" dirty="0" smtClean="0"/>
          </a:p>
          <a:p>
            <a:endParaRPr lang="en-US" sz="1100" b="1" dirty="0"/>
          </a:p>
          <a:p>
            <a:endParaRPr lang="en-US" sz="1100" b="1" dirty="0" smtClean="0"/>
          </a:p>
          <a:p>
            <a:endParaRPr lang="en-US" sz="1200" dirty="0" smtClean="0">
              <a:latin typeface="+mn-lt"/>
            </a:endParaRPr>
          </a:p>
          <a:p>
            <a:r>
              <a:rPr lang="en-US" sz="1200" dirty="0" smtClean="0">
                <a:latin typeface="+mn-lt"/>
              </a:rPr>
              <a:t>This National portal provides an </a:t>
            </a:r>
            <a:r>
              <a:rPr lang="en-US" sz="1200" dirty="0">
                <a:latin typeface="+mn-lt"/>
              </a:rPr>
              <a:t>entry point to all </a:t>
            </a:r>
            <a:r>
              <a:rPr lang="en-US" sz="1200" dirty="0" smtClean="0">
                <a:latin typeface="+mn-lt"/>
              </a:rPr>
              <a:t>interested stakeholders on </a:t>
            </a:r>
            <a:r>
              <a:rPr lang="en-US" sz="1200" dirty="0">
                <a:latin typeface="+mn-lt"/>
              </a:rPr>
              <a:t>laws </a:t>
            </a:r>
            <a:r>
              <a:rPr lang="en-US" sz="1200" dirty="0" smtClean="0">
                <a:latin typeface="+mn-lt"/>
              </a:rPr>
              <a:t>, regulations</a:t>
            </a:r>
            <a:r>
              <a:rPr lang="en-US" sz="1200" dirty="0">
                <a:latin typeface="+mn-lt"/>
              </a:rPr>
              <a:t>, awards, </a:t>
            </a:r>
            <a:r>
              <a:rPr lang="en-US" sz="1200" dirty="0" smtClean="0">
                <a:latin typeface="+mn-lt"/>
              </a:rPr>
              <a:t>certificates, best </a:t>
            </a:r>
            <a:r>
              <a:rPr lang="en-US" sz="1200" dirty="0">
                <a:latin typeface="+mn-lt"/>
              </a:rPr>
              <a:t>practices, knowledge, events, existing resources</a:t>
            </a:r>
            <a:r>
              <a:rPr lang="en-US" sz="1200" dirty="0" smtClean="0">
                <a:latin typeface="+mn-lt"/>
              </a:rPr>
              <a:t>, and also </a:t>
            </a:r>
            <a:r>
              <a:rPr lang="en-US" sz="1200" dirty="0">
                <a:latin typeface="+mn-lt"/>
              </a:rPr>
              <a:t>on projects aimed at </a:t>
            </a:r>
            <a:r>
              <a:rPr lang="en-US" sz="1200" dirty="0" smtClean="0">
                <a:latin typeface="+mn-lt"/>
              </a:rPr>
              <a:t>sustainable tourism </a:t>
            </a:r>
            <a:r>
              <a:rPr lang="en-US" sz="1200" dirty="0">
                <a:latin typeface="+mn-lt"/>
              </a:rPr>
              <a:t>development, including  </a:t>
            </a:r>
            <a:r>
              <a:rPr lang="en-US" sz="1200" dirty="0" smtClean="0">
                <a:latin typeface="+mn-lt"/>
              </a:rPr>
              <a:t>information on available national and </a:t>
            </a:r>
            <a:r>
              <a:rPr lang="en-US" sz="1200" dirty="0">
                <a:latin typeface="+mn-lt"/>
              </a:rPr>
              <a:t>international sources of financing. It </a:t>
            </a:r>
            <a:r>
              <a:rPr lang="en-US" sz="1200" dirty="0" smtClean="0">
                <a:latin typeface="+mn-lt"/>
              </a:rPr>
              <a:t>will additionally </a:t>
            </a:r>
            <a:r>
              <a:rPr lang="en-US" sz="1200" dirty="0">
                <a:latin typeface="+mn-lt"/>
              </a:rPr>
              <a:t>provide a direct access to </a:t>
            </a:r>
            <a:r>
              <a:rPr lang="en-US" sz="1200" dirty="0" err="1" smtClean="0">
                <a:latin typeface="+mn-lt"/>
              </a:rPr>
              <a:t>DestiNet</a:t>
            </a:r>
            <a:r>
              <a:rPr lang="en-US" sz="1200" dirty="0" smtClean="0">
                <a:latin typeface="+mn-lt"/>
              </a:rPr>
              <a:t> to post the most </a:t>
            </a:r>
            <a:r>
              <a:rPr lang="en-US" sz="1200" dirty="0">
                <a:latin typeface="+mn-lt"/>
              </a:rPr>
              <a:t>important pieces of </a:t>
            </a:r>
            <a:r>
              <a:rPr lang="en-US" sz="1200" dirty="0" smtClean="0">
                <a:latin typeface="+mn-lt"/>
              </a:rPr>
              <a:t>global and European information for </a:t>
            </a:r>
            <a:r>
              <a:rPr lang="en-US" sz="1200" dirty="0">
                <a:latin typeface="+mn-lt"/>
              </a:rPr>
              <a:t>Croatian stakeholders involved in </a:t>
            </a:r>
            <a:r>
              <a:rPr lang="en-US" sz="1200" dirty="0" smtClean="0">
                <a:latin typeface="+mn-lt"/>
              </a:rPr>
              <a:t>the project. </a:t>
            </a:r>
            <a:endParaRPr lang="en-GB" sz="1200" dirty="0">
              <a:latin typeface="+mn-lt"/>
            </a:endParaRPr>
          </a:p>
        </p:txBody>
      </p:sp>
      <p:sp>
        <p:nvSpPr>
          <p:cNvPr id="8" name="TextBox 7"/>
          <p:cNvSpPr txBox="1"/>
          <p:nvPr/>
        </p:nvSpPr>
        <p:spPr>
          <a:xfrm>
            <a:off x="2521499" y="6084168"/>
            <a:ext cx="1987621" cy="2292935"/>
          </a:xfrm>
          <a:prstGeom prst="rect">
            <a:avLst/>
          </a:prstGeom>
          <a:noFill/>
        </p:spPr>
        <p:txBody>
          <a:bodyPr wrap="square" rtlCol="0">
            <a:spAutoFit/>
          </a:bodyPr>
          <a:lstStyle/>
          <a:p>
            <a:r>
              <a:rPr lang="en-US" sz="1100" b="1" dirty="0" smtClean="0"/>
              <a:t>Germany: </a:t>
            </a:r>
            <a:r>
              <a:rPr lang="de-DE" sz="1100" b="1" dirty="0"/>
              <a:t>Tourismus Zentrale Saarland Germany: </a:t>
            </a:r>
            <a:r>
              <a:rPr lang="de-DE" sz="1100" b="1" dirty="0">
                <a:hlinkClick r:id="rId4"/>
              </a:rPr>
              <a:t>Carbon Neutral </a:t>
            </a:r>
            <a:r>
              <a:rPr lang="en-US" sz="1100" b="1" dirty="0">
                <a:hlinkClick r:id="rId4"/>
              </a:rPr>
              <a:t>Travel </a:t>
            </a:r>
            <a:r>
              <a:rPr lang="en-US" sz="1100" b="1" dirty="0" smtClean="0">
                <a:hlinkClick r:id="rId4"/>
              </a:rPr>
              <a:t>Packages</a:t>
            </a:r>
            <a:endParaRPr lang="en-US" sz="1100" b="1" dirty="0" smtClean="0"/>
          </a:p>
          <a:p>
            <a:endParaRPr lang="en-US" sz="1100" b="1" dirty="0"/>
          </a:p>
          <a:p>
            <a:endParaRPr lang="en-US" sz="1100" b="1" dirty="0" smtClean="0"/>
          </a:p>
          <a:p>
            <a:endParaRPr lang="en-US" sz="1100" b="1" dirty="0"/>
          </a:p>
          <a:p>
            <a:endParaRPr lang="en-GB" sz="1100" dirty="0"/>
          </a:p>
          <a:p>
            <a:r>
              <a:rPr lang="en-US" sz="1100" dirty="0" smtClean="0"/>
              <a:t>TZS </a:t>
            </a:r>
            <a:r>
              <a:rPr lang="en-US" sz="1100" dirty="0"/>
              <a:t>is the regional tourism authority of </a:t>
            </a:r>
            <a:r>
              <a:rPr lang="en-US" sz="1100" dirty="0" smtClean="0"/>
              <a:t>Saarland dealing with  destination marketing </a:t>
            </a:r>
            <a:r>
              <a:rPr lang="en-US" sz="1100" dirty="0"/>
              <a:t>and </a:t>
            </a:r>
            <a:r>
              <a:rPr lang="en-US" sz="1100" dirty="0" smtClean="0"/>
              <a:t>management.  They  </a:t>
            </a:r>
            <a:r>
              <a:rPr lang="en-US" sz="1100" dirty="0"/>
              <a:t>started the </a:t>
            </a:r>
            <a:r>
              <a:rPr lang="en-US" sz="1100" dirty="0" smtClean="0"/>
              <a:t>process of</a:t>
            </a:r>
            <a:endParaRPr lang="en-GB" sz="1200" dirty="0"/>
          </a:p>
        </p:txBody>
      </p:sp>
      <p:sp>
        <p:nvSpPr>
          <p:cNvPr id="9" name="TextBox 8"/>
          <p:cNvSpPr txBox="1"/>
          <p:nvPr/>
        </p:nvSpPr>
        <p:spPr>
          <a:xfrm>
            <a:off x="296955" y="1211911"/>
            <a:ext cx="2260851" cy="7494359"/>
          </a:xfrm>
          <a:prstGeom prst="rect">
            <a:avLst/>
          </a:prstGeom>
          <a:noFill/>
        </p:spPr>
        <p:txBody>
          <a:bodyPr wrap="square" rtlCol="0">
            <a:spAutoFit/>
          </a:bodyPr>
          <a:lstStyle/>
          <a:p>
            <a:endParaRPr lang="en-US" sz="1100" b="1" dirty="0"/>
          </a:p>
          <a:p>
            <a:r>
              <a:rPr lang="en-US" sz="1100" b="1" dirty="0" smtClean="0"/>
              <a:t>Spain: </a:t>
            </a:r>
            <a:r>
              <a:rPr lang="en-US" sz="1100" b="1" dirty="0" err="1" smtClean="0"/>
              <a:t>Consorcio</a:t>
            </a:r>
            <a:r>
              <a:rPr lang="en-US" sz="1100" b="1" dirty="0" smtClean="0"/>
              <a:t> </a:t>
            </a:r>
            <a:r>
              <a:rPr lang="en-US" sz="1100" b="1" dirty="0"/>
              <a:t>Insular de la </a:t>
            </a:r>
            <a:r>
              <a:rPr lang="en-US" sz="1100" b="1" dirty="0" err="1"/>
              <a:t>Reserva</a:t>
            </a:r>
            <a:r>
              <a:rPr lang="en-US" sz="1100" b="1" dirty="0"/>
              <a:t> Mundial de la </a:t>
            </a:r>
            <a:r>
              <a:rPr lang="en-US" sz="1100" b="1" dirty="0" err="1"/>
              <a:t>Biosfera</a:t>
            </a:r>
            <a:r>
              <a:rPr lang="en-US" sz="1100" b="1" dirty="0"/>
              <a:t> La Palma</a:t>
            </a:r>
            <a:r>
              <a:rPr lang="en-US" sz="1100" b="1" dirty="0" smtClean="0"/>
              <a:t>: </a:t>
            </a:r>
            <a:r>
              <a:rPr lang="en-US" sz="1100" b="1" dirty="0" smtClean="0">
                <a:hlinkClick r:id="rId5"/>
              </a:rPr>
              <a:t>The </a:t>
            </a:r>
            <a:r>
              <a:rPr lang="en-US" sz="1100" b="1" dirty="0">
                <a:hlinkClick r:id="rId5"/>
              </a:rPr>
              <a:t>Tourism La Palma </a:t>
            </a:r>
            <a:r>
              <a:rPr lang="en-US" sz="1100" b="1" dirty="0" smtClean="0">
                <a:hlinkClick r:id="rId5"/>
              </a:rPr>
              <a:t>Cluster</a:t>
            </a:r>
            <a:endParaRPr lang="en-US" sz="1100" b="1" dirty="0" smtClean="0"/>
          </a:p>
          <a:p>
            <a:endParaRPr lang="en-US" sz="1100" b="1" dirty="0"/>
          </a:p>
          <a:p>
            <a:endParaRPr lang="en-GB" sz="1100" dirty="0"/>
          </a:p>
          <a:p>
            <a:endParaRPr lang="en-US" sz="1100" dirty="0" smtClean="0"/>
          </a:p>
          <a:p>
            <a:endParaRPr lang="en-US" sz="1100" dirty="0"/>
          </a:p>
          <a:p>
            <a:endParaRPr lang="en-US" sz="1100" dirty="0"/>
          </a:p>
          <a:p>
            <a:endParaRPr lang="en-US" sz="1100" dirty="0" smtClean="0"/>
          </a:p>
          <a:p>
            <a:r>
              <a:rPr lang="en-US" sz="1200" dirty="0" smtClean="0">
                <a:latin typeface="+mn-lt"/>
              </a:rPr>
              <a:t>Using </a:t>
            </a:r>
            <a:r>
              <a:rPr lang="en-US" sz="1200" dirty="0">
                <a:latin typeface="+mn-lt"/>
              </a:rPr>
              <a:t>the </a:t>
            </a:r>
            <a:r>
              <a:rPr lang="en-US" sz="1200" dirty="0" smtClean="0">
                <a:latin typeface="+mn-lt"/>
              </a:rPr>
              <a:t>FAST-LAIN </a:t>
            </a:r>
            <a:r>
              <a:rPr lang="en-US" sz="1200" i="1" dirty="0" smtClean="0">
                <a:latin typeface="+mn-lt"/>
              </a:rPr>
              <a:t>‘from </a:t>
            </a:r>
            <a:r>
              <a:rPr lang="en-US" sz="1200" i="1" dirty="0">
                <a:latin typeface="+mn-lt"/>
              </a:rPr>
              <a:t>research </a:t>
            </a:r>
            <a:r>
              <a:rPr lang="en-US" sz="1200" i="1" dirty="0" smtClean="0">
                <a:latin typeface="+mn-lt"/>
              </a:rPr>
              <a:t>to market place’ </a:t>
            </a:r>
            <a:r>
              <a:rPr lang="en-US" sz="1200" dirty="0" smtClean="0">
                <a:latin typeface="+mn-lt"/>
              </a:rPr>
              <a:t>approach, La </a:t>
            </a:r>
            <a:r>
              <a:rPr lang="en-US" sz="1200" dirty="0">
                <a:latin typeface="+mn-lt"/>
              </a:rPr>
              <a:t>Palma has:</a:t>
            </a:r>
            <a:endParaRPr lang="en-GB" sz="1200" dirty="0">
              <a:latin typeface="+mn-lt"/>
            </a:endParaRPr>
          </a:p>
          <a:p>
            <a:r>
              <a:rPr lang="en-US" sz="1200" dirty="0" smtClean="0">
                <a:latin typeface="+mn-lt"/>
              </a:rPr>
              <a:t>◊ </a:t>
            </a:r>
            <a:r>
              <a:rPr lang="en-US" sz="1200" dirty="0">
                <a:latin typeface="+mn-lt"/>
              </a:rPr>
              <a:t>brought together many stakeholders </a:t>
            </a:r>
            <a:r>
              <a:rPr lang="en-US" sz="1200" dirty="0" smtClean="0">
                <a:latin typeface="+mn-lt"/>
              </a:rPr>
              <a:t>and businesses </a:t>
            </a:r>
            <a:r>
              <a:rPr lang="en-US" sz="1200" dirty="0">
                <a:latin typeface="+mn-lt"/>
              </a:rPr>
              <a:t>from its 14 municipalities, and a</a:t>
            </a:r>
            <a:endParaRPr lang="en-GB" sz="1200" dirty="0">
              <a:latin typeface="+mn-lt"/>
            </a:endParaRPr>
          </a:p>
          <a:p>
            <a:r>
              <a:rPr lang="en-US" sz="1200" dirty="0">
                <a:latin typeface="+mn-lt"/>
              </a:rPr>
              <a:t>comprehensive listing of information sources,</a:t>
            </a:r>
            <a:endParaRPr lang="en-GB" sz="1200" dirty="0">
              <a:latin typeface="+mn-lt"/>
            </a:endParaRPr>
          </a:p>
          <a:p>
            <a:r>
              <a:rPr lang="en-US" sz="1200" dirty="0">
                <a:latin typeface="+mn-lt"/>
              </a:rPr>
              <a:t>publications, tools and </a:t>
            </a:r>
            <a:r>
              <a:rPr lang="en-US" sz="1200" dirty="0" smtClean="0">
                <a:latin typeface="+mn-lt"/>
              </a:rPr>
              <a:t>events…</a:t>
            </a:r>
            <a:endParaRPr lang="en-GB" sz="1200" dirty="0">
              <a:latin typeface="+mn-lt"/>
            </a:endParaRPr>
          </a:p>
          <a:p>
            <a:r>
              <a:rPr lang="en-US" sz="1200" dirty="0">
                <a:latin typeface="+mn-lt"/>
              </a:rPr>
              <a:t>◊ set up the La Palma Club as self </a:t>
            </a:r>
            <a:r>
              <a:rPr lang="en-US" sz="1200" dirty="0" smtClean="0">
                <a:latin typeface="+mn-lt"/>
              </a:rPr>
              <a:t>committed platform </a:t>
            </a:r>
            <a:r>
              <a:rPr lang="en-US" sz="1200" dirty="0">
                <a:latin typeface="+mn-lt"/>
              </a:rPr>
              <a:t>for knowledge networking </a:t>
            </a:r>
            <a:r>
              <a:rPr lang="en-US" sz="1200" dirty="0" smtClean="0">
                <a:latin typeface="+mn-lt"/>
              </a:rPr>
              <a:t>and exchange </a:t>
            </a:r>
            <a:r>
              <a:rPr lang="en-US" sz="1200" dirty="0">
                <a:latin typeface="+mn-lt"/>
              </a:rPr>
              <a:t>on the island and with </a:t>
            </a:r>
            <a:r>
              <a:rPr lang="en-US" sz="1200" dirty="0" smtClean="0">
                <a:latin typeface="+mn-lt"/>
              </a:rPr>
              <a:t>stakeholders and </a:t>
            </a:r>
            <a:r>
              <a:rPr lang="en-US" sz="1200" dirty="0">
                <a:latin typeface="+mn-lt"/>
              </a:rPr>
              <a:t>other Spanish biosphere reserves that </a:t>
            </a:r>
            <a:r>
              <a:rPr lang="en-US" sz="1200" dirty="0" smtClean="0">
                <a:latin typeface="+mn-lt"/>
              </a:rPr>
              <a:t>are part </a:t>
            </a:r>
            <a:r>
              <a:rPr lang="en-US" sz="1200" dirty="0">
                <a:latin typeface="+mn-lt"/>
              </a:rPr>
              <a:t>of the “Biosphere Reserves Tourist </a:t>
            </a:r>
            <a:r>
              <a:rPr lang="en-US" sz="1200" dirty="0" smtClean="0">
                <a:latin typeface="+mn-lt"/>
              </a:rPr>
              <a:t>product Club”,</a:t>
            </a:r>
            <a:endParaRPr lang="en-GB" sz="1200" dirty="0" smtClean="0">
              <a:latin typeface="+mn-lt"/>
            </a:endParaRPr>
          </a:p>
          <a:p>
            <a:r>
              <a:rPr lang="en-US" sz="1200" dirty="0" smtClean="0">
                <a:latin typeface="+mn-lt"/>
              </a:rPr>
              <a:t>◊ identified good practice examples and mapped</a:t>
            </a:r>
            <a:endParaRPr lang="en-GB" sz="1200" dirty="0" smtClean="0">
              <a:latin typeface="+mn-lt"/>
            </a:endParaRPr>
          </a:p>
          <a:p>
            <a:r>
              <a:rPr lang="en-US" sz="1200" dirty="0" smtClean="0">
                <a:latin typeface="+mn-lt"/>
              </a:rPr>
              <a:t>them </a:t>
            </a:r>
            <a:r>
              <a:rPr lang="en-US" sz="1200" dirty="0">
                <a:latin typeface="+mn-lt"/>
              </a:rPr>
              <a:t>on the </a:t>
            </a:r>
            <a:r>
              <a:rPr lang="en-US" sz="1200" dirty="0" err="1">
                <a:latin typeface="+mn-lt"/>
              </a:rPr>
              <a:t>DestiNet</a:t>
            </a:r>
            <a:r>
              <a:rPr lang="en-US" sz="1200" dirty="0">
                <a:latin typeface="+mn-lt"/>
              </a:rPr>
              <a:t> market </a:t>
            </a:r>
            <a:r>
              <a:rPr lang="en-US" sz="1200" dirty="0" smtClean="0">
                <a:latin typeface="+mn-lt"/>
              </a:rPr>
              <a:t>place. </a:t>
            </a:r>
          </a:p>
          <a:p>
            <a:r>
              <a:rPr lang="en-US" sz="1200" dirty="0" smtClean="0">
                <a:latin typeface="+mn-lt"/>
              </a:rPr>
              <a:t>La  </a:t>
            </a:r>
            <a:r>
              <a:rPr lang="en-US" sz="1200" dirty="0">
                <a:latin typeface="+mn-lt"/>
              </a:rPr>
              <a:t>Palma now will continue and further </a:t>
            </a:r>
            <a:r>
              <a:rPr lang="en-US" sz="1200" dirty="0" smtClean="0">
                <a:latin typeface="+mn-lt"/>
              </a:rPr>
              <a:t>strengthen their </a:t>
            </a:r>
            <a:r>
              <a:rPr lang="en-US" sz="1200" dirty="0">
                <a:latin typeface="+mn-lt"/>
              </a:rPr>
              <a:t>initiative and innovation processes </a:t>
            </a:r>
            <a:r>
              <a:rPr lang="en-US" sz="1200" dirty="0" smtClean="0">
                <a:latin typeface="+mn-lt"/>
              </a:rPr>
              <a:t>through using </a:t>
            </a:r>
            <a:r>
              <a:rPr lang="en-US" sz="1200" dirty="0" err="1" smtClean="0">
                <a:latin typeface="+mn-lt"/>
              </a:rPr>
              <a:t>DestiNet</a:t>
            </a:r>
            <a:r>
              <a:rPr lang="en-US" sz="1200" dirty="0" smtClean="0">
                <a:latin typeface="+mn-lt"/>
              </a:rPr>
              <a:t> </a:t>
            </a:r>
            <a:r>
              <a:rPr lang="en-US" sz="1200" dirty="0">
                <a:latin typeface="+mn-lt"/>
              </a:rPr>
              <a:t>for local to global knowledge exchange</a:t>
            </a:r>
            <a:r>
              <a:rPr lang="en-US" sz="1200" dirty="0" smtClean="0">
                <a:latin typeface="+mn-lt"/>
              </a:rPr>
              <a:t>, networking and collaboration for making tourism </a:t>
            </a:r>
            <a:r>
              <a:rPr lang="en-US" sz="1200" dirty="0">
                <a:latin typeface="+mn-lt"/>
              </a:rPr>
              <a:t>more </a:t>
            </a:r>
            <a:r>
              <a:rPr lang="en-US" sz="1200" dirty="0" smtClean="0">
                <a:latin typeface="+mn-lt"/>
              </a:rPr>
              <a:t>competitive </a:t>
            </a:r>
            <a:r>
              <a:rPr lang="en-US" sz="1200" dirty="0">
                <a:latin typeface="+mn-lt"/>
              </a:rPr>
              <a:t>and sustainable.</a:t>
            </a:r>
            <a:endParaRPr lang="en-GB" sz="1200" dirty="0">
              <a:latin typeface="+mn-lt"/>
            </a:endParaRPr>
          </a:p>
          <a:p>
            <a:endParaRPr lang="en-GB" sz="1200" dirty="0">
              <a:latin typeface="+mn-lt"/>
            </a:endParaRPr>
          </a:p>
        </p:txBody>
      </p:sp>
      <p:sp>
        <p:nvSpPr>
          <p:cNvPr id="11" name="TextBox 10"/>
          <p:cNvSpPr txBox="1"/>
          <p:nvPr/>
        </p:nvSpPr>
        <p:spPr>
          <a:xfrm>
            <a:off x="2420888" y="1352679"/>
            <a:ext cx="2088232" cy="5124480"/>
          </a:xfrm>
          <a:prstGeom prst="rect">
            <a:avLst/>
          </a:prstGeom>
          <a:noFill/>
        </p:spPr>
        <p:txBody>
          <a:bodyPr wrap="square" rtlCol="0">
            <a:spAutoFit/>
          </a:bodyPr>
          <a:lstStyle/>
          <a:p>
            <a:r>
              <a:rPr lang="en-US" sz="1100" b="1" dirty="0" smtClean="0"/>
              <a:t>Portugal: </a:t>
            </a:r>
            <a:r>
              <a:rPr lang="en-US" sz="1100" b="1" dirty="0" err="1" smtClean="0"/>
              <a:t>Universidade</a:t>
            </a:r>
            <a:r>
              <a:rPr lang="en-US" sz="1100" b="1" dirty="0" smtClean="0"/>
              <a:t> </a:t>
            </a:r>
            <a:r>
              <a:rPr lang="en-US" sz="1100" b="1" dirty="0"/>
              <a:t>do </a:t>
            </a:r>
            <a:r>
              <a:rPr lang="en-US" sz="1100" b="1" dirty="0" smtClean="0"/>
              <a:t>Algarve - </a:t>
            </a:r>
            <a:r>
              <a:rPr lang="en-US" sz="1100" b="1" dirty="0" smtClean="0">
                <a:hlinkClick r:id="rId6"/>
              </a:rPr>
              <a:t>Algarve </a:t>
            </a:r>
            <a:r>
              <a:rPr lang="en-US" sz="1100" b="1" dirty="0">
                <a:hlinkClick r:id="rId6"/>
              </a:rPr>
              <a:t>Nature </a:t>
            </a:r>
            <a:r>
              <a:rPr lang="en-US" sz="1100" b="1" dirty="0" smtClean="0">
                <a:hlinkClick r:id="rId6"/>
              </a:rPr>
              <a:t>Tourism Network</a:t>
            </a:r>
            <a:endParaRPr lang="en-US" sz="1100" b="1" dirty="0" smtClean="0"/>
          </a:p>
          <a:p>
            <a:endParaRPr lang="en-US" sz="1100" b="1" dirty="0"/>
          </a:p>
          <a:p>
            <a:endParaRPr lang="en-US" sz="1100" b="1" dirty="0" smtClean="0"/>
          </a:p>
          <a:p>
            <a:endParaRPr lang="en-US" sz="1100" b="1" dirty="0"/>
          </a:p>
          <a:p>
            <a:endParaRPr lang="en-US" sz="1100" b="1" dirty="0" smtClean="0"/>
          </a:p>
          <a:p>
            <a:r>
              <a:rPr lang="en-US" sz="1200" dirty="0" smtClean="0">
                <a:latin typeface="+mn-lt"/>
              </a:rPr>
              <a:t>The </a:t>
            </a:r>
            <a:r>
              <a:rPr lang="en-US" sz="1200" i="1" dirty="0">
                <a:latin typeface="+mn-lt"/>
              </a:rPr>
              <a:t>Algarve Nature Tourism </a:t>
            </a:r>
            <a:r>
              <a:rPr lang="en-US" sz="1200" i="1" dirty="0" smtClean="0">
                <a:latin typeface="+mn-lt"/>
              </a:rPr>
              <a:t>Network </a:t>
            </a:r>
            <a:r>
              <a:rPr lang="en-US" sz="1200" dirty="0" smtClean="0">
                <a:latin typeface="+mn-lt"/>
              </a:rPr>
              <a:t>initiative is developing </a:t>
            </a:r>
            <a:r>
              <a:rPr lang="en-US" sz="1200" dirty="0">
                <a:latin typeface="+mn-lt"/>
              </a:rPr>
              <a:t>a knowledge </a:t>
            </a:r>
            <a:r>
              <a:rPr lang="en-US" sz="1200" dirty="0" smtClean="0">
                <a:latin typeface="+mn-lt"/>
              </a:rPr>
              <a:t>network</a:t>
            </a:r>
            <a:r>
              <a:rPr lang="en-US" sz="1200" dirty="0">
                <a:latin typeface="+mn-lt"/>
              </a:rPr>
              <a:t> </a:t>
            </a:r>
            <a:r>
              <a:rPr lang="en-US" sz="1200" dirty="0" smtClean="0">
                <a:latin typeface="+mn-lt"/>
              </a:rPr>
              <a:t>for  </a:t>
            </a:r>
            <a:r>
              <a:rPr lang="en-US" sz="1200" dirty="0">
                <a:latin typeface="+mn-lt"/>
              </a:rPr>
              <a:t>public institutions and </a:t>
            </a:r>
            <a:r>
              <a:rPr lang="en-US" sz="1200" dirty="0" smtClean="0">
                <a:latin typeface="+mn-lt"/>
              </a:rPr>
              <a:t>private companies </a:t>
            </a:r>
            <a:r>
              <a:rPr lang="en-US" sz="1200" dirty="0">
                <a:latin typeface="+mn-lt"/>
              </a:rPr>
              <a:t>to </a:t>
            </a:r>
            <a:r>
              <a:rPr lang="en-US" sz="1200" dirty="0" smtClean="0">
                <a:latin typeface="+mn-lt"/>
              </a:rPr>
              <a:t> overcome </a:t>
            </a:r>
            <a:r>
              <a:rPr lang="en-US" sz="1200" dirty="0">
                <a:latin typeface="+mn-lt"/>
              </a:rPr>
              <a:t>challenges and seize </a:t>
            </a:r>
            <a:r>
              <a:rPr lang="en-US" sz="1200" dirty="0" smtClean="0">
                <a:latin typeface="+mn-lt"/>
              </a:rPr>
              <a:t>opportunities  in  nature tourism through </a:t>
            </a:r>
            <a:r>
              <a:rPr lang="en-US" sz="1200" dirty="0">
                <a:latin typeface="+mn-lt"/>
              </a:rPr>
              <a:t>experience and </a:t>
            </a:r>
            <a:r>
              <a:rPr lang="en-US" sz="1200" dirty="0" smtClean="0">
                <a:latin typeface="+mn-lt"/>
              </a:rPr>
              <a:t>information exchange</a:t>
            </a:r>
            <a:r>
              <a:rPr lang="en-US" sz="1200" dirty="0">
                <a:latin typeface="+mn-lt"/>
              </a:rPr>
              <a:t>. The dynamics expected for this </a:t>
            </a:r>
            <a:r>
              <a:rPr lang="en-US" sz="1200" dirty="0" smtClean="0">
                <a:latin typeface="+mn-lt"/>
              </a:rPr>
              <a:t>cluster also </a:t>
            </a:r>
            <a:r>
              <a:rPr lang="en-US" sz="1200" dirty="0">
                <a:latin typeface="+mn-lt"/>
              </a:rPr>
              <a:t>include a greater awareness of the </a:t>
            </a:r>
            <a:r>
              <a:rPr lang="en-US" sz="1200" dirty="0" smtClean="0">
                <a:latin typeface="+mn-lt"/>
              </a:rPr>
              <a:t>opportunities arising </a:t>
            </a:r>
            <a:r>
              <a:rPr lang="en-US" sz="1200" dirty="0">
                <a:latin typeface="+mn-lt"/>
              </a:rPr>
              <a:t>from cooperation and </a:t>
            </a:r>
            <a:r>
              <a:rPr lang="en-US" sz="1200" dirty="0" smtClean="0">
                <a:latin typeface="+mn-lt"/>
              </a:rPr>
              <a:t>collaboration between </a:t>
            </a:r>
            <a:r>
              <a:rPr lang="en-US" sz="1200" dirty="0">
                <a:latin typeface="+mn-lt"/>
              </a:rPr>
              <a:t>actors</a:t>
            </a:r>
            <a:r>
              <a:rPr lang="en-US" sz="1200" dirty="0" smtClean="0">
                <a:latin typeface="+mn-lt"/>
              </a:rPr>
              <a:t>. The Algarve International Bird Festival showcases the research to market place  process in nature tourism development. </a:t>
            </a:r>
            <a:endParaRPr lang="en-GB" sz="1200" dirty="0">
              <a:latin typeface="+mn-lt"/>
            </a:endParaRPr>
          </a:p>
          <a:p>
            <a:endParaRPr lang="en-GB" sz="1100" dirty="0"/>
          </a:p>
        </p:txBody>
      </p:sp>
      <p:sp>
        <p:nvSpPr>
          <p:cNvPr id="13" name="Rectangle 12"/>
          <p:cNvSpPr/>
          <p:nvPr/>
        </p:nvSpPr>
        <p:spPr>
          <a:xfrm>
            <a:off x="6601718" y="-21332"/>
            <a:ext cx="256282" cy="916533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416341" y="1454486"/>
            <a:ext cx="2185377" cy="2846933"/>
          </a:xfrm>
          <a:prstGeom prst="rect">
            <a:avLst/>
          </a:prstGeom>
        </p:spPr>
        <p:txBody>
          <a:bodyPr wrap="square">
            <a:spAutoFit/>
          </a:bodyPr>
          <a:lstStyle/>
          <a:p>
            <a:r>
              <a:rPr lang="en-US" sz="1200" dirty="0">
                <a:latin typeface="+mn-lt"/>
              </a:rPr>
              <a:t>developing carbon neutral</a:t>
            </a:r>
            <a:endParaRPr lang="en-GB" sz="1200" dirty="0">
              <a:latin typeface="+mn-lt"/>
            </a:endParaRPr>
          </a:p>
          <a:p>
            <a:r>
              <a:rPr lang="en-US" sz="1200" dirty="0" smtClean="0">
                <a:latin typeface="+mn-lt"/>
              </a:rPr>
              <a:t>travel packages in Saarland based </a:t>
            </a:r>
            <a:r>
              <a:rPr lang="en-US" sz="1200" dirty="0">
                <a:latin typeface="+mn-lt"/>
              </a:rPr>
              <a:t>on market research. </a:t>
            </a:r>
            <a:r>
              <a:rPr lang="en-US" sz="1200" dirty="0" smtClean="0">
                <a:latin typeface="+mn-lt"/>
              </a:rPr>
              <a:t> The </a:t>
            </a:r>
            <a:r>
              <a:rPr lang="en-US" sz="1200" dirty="0">
                <a:latin typeface="+mn-lt"/>
              </a:rPr>
              <a:t>aim </a:t>
            </a:r>
            <a:r>
              <a:rPr lang="en-US" sz="1200" dirty="0" smtClean="0">
                <a:latin typeface="+mn-lt"/>
              </a:rPr>
              <a:t>is to </a:t>
            </a:r>
            <a:r>
              <a:rPr lang="en-US" sz="1200" dirty="0">
                <a:latin typeface="+mn-lt"/>
              </a:rPr>
              <a:t>offer existing modules and </a:t>
            </a:r>
            <a:r>
              <a:rPr lang="en-US" sz="1200" dirty="0" smtClean="0">
                <a:latin typeface="+mn-lt"/>
              </a:rPr>
              <a:t>combine them meaningfully </a:t>
            </a:r>
            <a:r>
              <a:rPr lang="en-US" sz="1200" dirty="0">
                <a:latin typeface="+mn-lt"/>
              </a:rPr>
              <a:t>with climate neutral travel offers. </a:t>
            </a:r>
            <a:r>
              <a:rPr lang="en-US" sz="1200" dirty="0" smtClean="0">
                <a:latin typeface="+mn-lt"/>
              </a:rPr>
              <a:t>Using the </a:t>
            </a:r>
            <a:r>
              <a:rPr lang="en-US" sz="1200" dirty="0" err="1" smtClean="0">
                <a:latin typeface="+mn-lt"/>
              </a:rPr>
              <a:t>DestiNet</a:t>
            </a:r>
            <a:r>
              <a:rPr lang="en-US" sz="1200" dirty="0" smtClean="0">
                <a:latin typeface="+mn-lt"/>
              </a:rPr>
              <a:t> knowledge base, the</a:t>
            </a:r>
            <a:endParaRPr lang="en-GB" sz="1200" dirty="0">
              <a:latin typeface="+mn-lt"/>
            </a:endParaRPr>
          </a:p>
          <a:p>
            <a:r>
              <a:rPr lang="en-US" sz="1200" dirty="0">
                <a:latin typeface="+mn-lt"/>
              </a:rPr>
              <a:t>criteria and a checklist for the development of </a:t>
            </a:r>
            <a:r>
              <a:rPr lang="en-US" sz="1200" dirty="0" smtClean="0">
                <a:latin typeface="+mn-lt"/>
              </a:rPr>
              <a:t>these offers </a:t>
            </a:r>
            <a:r>
              <a:rPr lang="en-US" sz="1200" dirty="0">
                <a:latin typeface="+mn-lt"/>
              </a:rPr>
              <a:t>are being developed. The first climate </a:t>
            </a:r>
            <a:r>
              <a:rPr lang="en-US" sz="1200" dirty="0" smtClean="0">
                <a:latin typeface="+mn-lt"/>
              </a:rPr>
              <a:t>neutral travel </a:t>
            </a:r>
            <a:r>
              <a:rPr lang="en-US" sz="1200" dirty="0">
                <a:latin typeface="+mn-lt"/>
              </a:rPr>
              <a:t>deals </a:t>
            </a:r>
            <a:r>
              <a:rPr lang="en-US" sz="1200" dirty="0" smtClean="0">
                <a:latin typeface="+mn-lt"/>
              </a:rPr>
              <a:t>were available </a:t>
            </a:r>
            <a:r>
              <a:rPr lang="en-US" sz="1200" dirty="0">
                <a:latin typeface="+mn-lt"/>
              </a:rPr>
              <a:t>for interested guests </a:t>
            </a:r>
            <a:r>
              <a:rPr lang="en-US" sz="1200" dirty="0" smtClean="0">
                <a:latin typeface="+mn-lt"/>
              </a:rPr>
              <a:t>from autumn </a:t>
            </a:r>
            <a:r>
              <a:rPr lang="en-US" sz="1200" dirty="0">
                <a:latin typeface="+mn-lt"/>
              </a:rPr>
              <a:t>2012.</a:t>
            </a:r>
            <a:endParaRPr lang="en-GB" sz="1200" dirty="0">
              <a:latin typeface="+mn-lt"/>
            </a:endParaRPr>
          </a:p>
          <a:p>
            <a:endParaRPr lang="en-GB" sz="1100" dirty="0"/>
          </a:p>
        </p:txBody>
      </p:sp>
      <p:pic>
        <p:nvPicPr>
          <p:cNvPr id="15"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8720" y="2082449"/>
            <a:ext cx="557203" cy="97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362874" y="2004532"/>
            <a:ext cx="6921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867574" y="2004532"/>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867574" y="6844854"/>
            <a:ext cx="1179512" cy="57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3"/>
          <p:cNvSpPr>
            <a:spLocks noGrp="1"/>
          </p:cNvSpPr>
          <p:nvPr>
            <p:ph type="ftr" sz="quarter" idx="11"/>
          </p:nvPr>
        </p:nvSpPr>
        <p:spPr>
          <a:xfrm>
            <a:off x="1116541" y="8515064"/>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7" name="Picture 16">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1171" y="340572"/>
            <a:ext cx="583726" cy="579522"/>
          </a:xfrm>
          <a:prstGeom prst="rect">
            <a:avLst/>
          </a:prstGeom>
        </p:spPr>
      </p:pic>
      <p:sp>
        <p:nvSpPr>
          <p:cNvPr id="2" name="TextBox 1"/>
          <p:cNvSpPr txBox="1"/>
          <p:nvPr/>
        </p:nvSpPr>
        <p:spPr>
          <a:xfrm>
            <a:off x="391171" y="1016024"/>
            <a:ext cx="5871348" cy="374461"/>
          </a:xfrm>
          <a:prstGeom prst="rect">
            <a:avLst/>
          </a:prstGeom>
          <a:noFill/>
        </p:spPr>
        <p:txBody>
          <a:bodyPr wrap="square" rtlCol="0">
            <a:spAutoFit/>
          </a:bodyPr>
          <a:lstStyle/>
          <a:p>
            <a:pPr algn="ctr">
              <a:lnSpc>
                <a:spcPts val="1100"/>
              </a:lnSpc>
            </a:pPr>
            <a:r>
              <a:rPr lang="en-GB" sz="1100" dirty="0">
                <a:solidFill>
                  <a:schemeClr val="tx2"/>
                </a:solidFill>
              </a:rPr>
              <a:t>These seven pilot areas in the FAST-LAIN Project demonstrate how </a:t>
            </a:r>
            <a:endParaRPr lang="en-GB" sz="1100" dirty="0" smtClean="0">
              <a:solidFill>
                <a:schemeClr val="tx2"/>
              </a:solidFill>
            </a:endParaRPr>
          </a:p>
          <a:p>
            <a:pPr algn="ctr">
              <a:lnSpc>
                <a:spcPts val="1100"/>
              </a:lnSpc>
            </a:pPr>
            <a:r>
              <a:rPr lang="en-GB" sz="1100" dirty="0" smtClean="0">
                <a:solidFill>
                  <a:schemeClr val="tx2"/>
                </a:solidFill>
              </a:rPr>
              <a:t>the Tourism  KIC </a:t>
            </a:r>
            <a:r>
              <a:rPr lang="en-GB" sz="1100" dirty="0">
                <a:solidFill>
                  <a:schemeClr val="tx2"/>
                </a:solidFill>
              </a:rPr>
              <a:t>approach can be used in very different situations</a:t>
            </a:r>
            <a:r>
              <a:rPr lang="en-GB" dirty="0"/>
              <a:t>.</a:t>
            </a:r>
          </a:p>
        </p:txBody>
      </p:sp>
    </p:spTree>
    <p:extLst>
      <p:ext uri="{BB962C8B-B14F-4D97-AF65-F5344CB8AC3E}">
        <p14:creationId xmlns:p14="http://schemas.microsoft.com/office/powerpoint/2010/main" val="32997296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Inhaltsplatzhalter 2"/>
          <p:cNvSpPr>
            <a:spLocks noGrp="1"/>
          </p:cNvSpPr>
          <p:nvPr>
            <p:ph idx="1"/>
          </p:nvPr>
        </p:nvSpPr>
        <p:spPr>
          <a:xfrm>
            <a:off x="0" y="1547664"/>
            <a:ext cx="6110288" cy="7200900"/>
          </a:xfrm>
        </p:spPr>
        <p:txBody>
          <a:bodyPr/>
          <a:lstStyle/>
          <a:p>
            <a:pPr marL="627063" indent="0">
              <a:buFont typeface="Arial" pitchFamily="34" charset="0"/>
              <a:buNone/>
              <a:defRPr/>
            </a:pPr>
            <a:endParaRPr lang="en-US" sz="2000" dirty="0">
              <a:latin typeface="Arial" charset="0"/>
            </a:endParaRPr>
          </a:p>
          <a:p>
            <a:pPr marL="627063" indent="0">
              <a:buNone/>
              <a:defRPr/>
            </a:pPr>
            <a:r>
              <a:rPr lang="en-US" sz="1200" dirty="0" smtClean="0">
                <a:cs typeface="Arial" pitchFamily="34" charset="0"/>
              </a:rPr>
              <a:t>Just as no-one can tell you the cost of the proverbial length of string, the cost of setting up a </a:t>
            </a:r>
            <a:r>
              <a:rPr lang="en-GB" sz="1200" dirty="0">
                <a:latin typeface="Calibri" pitchFamily="34" charset="0"/>
              </a:rPr>
              <a:t>Tourism Knowledge &amp; Innovation Community </a:t>
            </a:r>
            <a:r>
              <a:rPr lang="en-US" sz="1200" dirty="0" smtClean="0">
                <a:cs typeface="Arial" pitchFamily="34" charset="0"/>
              </a:rPr>
              <a:t>depends very much on:</a:t>
            </a:r>
          </a:p>
          <a:p>
            <a:pPr marL="627063" indent="0">
              <a:buNone/>
              <a:defRPr/>
            </a:pPr>
            <a:endParaRPr lang="en-US" sz="1200" dirty="0" smtClean="0">
              <a:cs typeface="Arial" pitchFamily="34" charset="0"/>
            </a:endParaRPr>
          </a:p>
          <a:p>
            <a:pPr marL="798513" indent="-171450">
              <a:lnSpc>
                <a:spcPts val="1440"/>
              </a:lnSpc>
              <a:defRPr/>
            </a:pPr>
            <a:r>
              <a:rPr lang="en-US" sz="1200" dirty="0" smtClean="0">
                <a:cs typeface="Arial" pitchFamily="34" charset="0"/>
              </a:rPr>
              <a:t>who does what</a:t>
            </a:r>
          </a:p>
          <a:p>
            <a:pPr marL="798513" indent="-171450">
              <a:lnSpc>
                <a:spcPts val="1440"/>
              </a:lnSpc>
              <a:defRPr/>
            </a:pPr>
            <a:r>
              <a:rPr lang="en-US" sz="1200" dirty="0" smtClean="0">
                <a:cs typeface="Arial" pitchFamily="34" charset="0"/>
              </a:rPr>
              <a:t>at what scale</a:t>
            </a:r>
          </a:p>
          <a:p>
            <a:pPr marL="798513" indent="-171450">
              <a:lnSpc>
                <a:spcPts val="1440"/>
              </a:lnSpc>
              <a:defRPr/>
            </a:pPr>
            <a:r>
              <a:rPr lang="en-US" sz="1200" dirty="0" smtClean="0">
                <a:cs typeface="Arial" pitchFamily="34" charset="0"/>
              </a:rPr>
              <a:t>how much collaboration is involved</a:t>
            </a:r>
          </a:p>
          <a:p>
            <a:pPr marL="798513" indent="-171450">
              <a:lnSpc>
                <a:spcPts val="1440"/>
              </a:lnSpc>
              <a:defRPr/>
            </a:pPr>
            <a:r>
              <a:rPr lang="en-US" sz="1200" dirty="0" smtClean="0">
                <a:cs typeface="Arial" pitchFamily="34" charset="0"/>
              </a:rPr>
              <a:t>what outcomes are envisioned by the coordination team</a:t>
            </a:r>
            <a:endParaRPr lang="en-US" sz="2000" dirty="0" smtClean="0">
              <a:latin typeface="Arial" charset="0"/>
              <a:cs typeface="Arial" pitchFamily="34" charset="0"/>
            </a:endParaRPr>
          </a:p>
          <a:p>
            <a:pPr marL="627063" indent="0" algn="just">
              <a:buFont typeface="Arial" pitchFamily="34" charset="0"/>
              <a:buNone/>
              <a:defRPr/>
            </a:pPr>
            <a:endParaRPr lang="en-US" sz="1200" dirty="0" smtClean="0">
              <a:cs typeface="Arial" pitchFamily="34" charset="0"/>
            </a:endParaRPr>
          </a:p>
          <a:p>
            <a:pPr marL="627063" indent="0" algn="just">
              <a:buFont typeface="Arial" pitchFamily="34" charset="0"/>
              <a:buNone/>
              <a:defRPr/>
            </a:pPr>
            <a:r>
              <a:rPr lang="en-US" sz="1200" dirty="0" smtClean="0">
                <a:cs typeface="Arial" pitchFamily="34" charset="0"/>
              </a:rPr>
              <a:t>Start </a:t>
            </a:r>
            <a:r>
              <a:rPr lang="en-US" sz="1200" dirty="0">
                <a:cs typeface="Arial" pitchFamily="34" charset="0"/>
              </a:rPr>
              <a:t>up costs </a:t>
            </a:r>
            <a:r>
              <a:rPr lang="en-US" sz="1200" dirty="0" smtClean="0">
                <a:cs typeface="Arial" pitchFamily="34" charset="0"/>
              </a:rPr>
              <a:t> could vary from 0 - 1000 </a:t>
            </a:r>
            <a:r>
              <a:rPr lang="en-US" sz="1200" dirty="0">
                <a:cs typeface="Arial" pitchFamily="34" charset="0"/>
              </a:rPr>
              <a:t>€ </a:t>
            </a:r>
            <a:r>
              <a:rPr lang="en-US" sz="1200" dirty="0" smtClean="0">
                <a:cs typeface="Arial" pitchFamily="34" charset="0"/>
              </a:rPr>
              <a:t>or more </a:t>
            </a:r>
            <a:r>
              <a:rPr lang="en-US" sz="1200" dirty="0" smtClean="0">
                <a:cs typeface="Arial" pitchFamily="34" charset="0"/>
                <a:sym typeface="Wingdings" pitchFamily="2" charset="2"/>
              </a:rPr>
              <a:t>.  However, if the objective is to revamp the entire learning offer of a destination in a five year plan including new infrastructure, new jobs, greater educational capacity, increased marketing </a:t>
            </a:r>
            <a:r>
              <a:rPr lang="en-US" sz="1200" dirty="0" err="1" smtClean="0">
                <a:cs typeface="Arial" pitchFamily="34" charset="0"/>
                <a:sym typeface="Wingdings" pitchFamily="2" charset="2"/>
              </a:rPr>
              <a:t>etc</a:t>
            </a:r>
            <a:r>
              <a:rPr lang="en-US" sz="1200" dirty="0" smtClean="0">
                <a:cs typeface="Arial" pitchFamily="34" charset="0"/>
                <a:sym typeface="Wingdings" pitchFamily="2" charset="2"/>
              </a:rPr>
              <a:t>  then the cost could be millions.</a:t>
            </a:r>
          </a:p>
          <a:p>
            <a:pPr marL="627063" indent="0" algn="just">
              <a:buNone/>
              <a:defRPr/>
            </a:pPr>
            <a:r>
              <a:rPr lang="en-US" sz="1200" dirty="0" smtClean="0">
                <a:cs typeface="Arial" pitchFamily="34" charset="0"/>
                <a:sym typeface="Wingdings" pitchFamily="2" charset="2"/>
              </a:rPr>
              <a:t>Originally the learning area concept was conceived as a zero cost exercise that required only a change in working culture, moving from the current disconnected governance models to more coherent multi-stakeholder integrated planning. Experience has shown that this is not possible, and that there is a necessary resource commitment, especially staff time, to make such a change.  The reality will alter from destination to destination, or topic to topic, and each </a:t>
            </a:r>
            <a:r>
              <a:rPr lang="en-GB" sz="1200" dirty="0">
                <a:latin typeface="Calibri" pitchFamily="34" charset="0"/>
              </a:rPr>
              <a:t>Tourism Knowledge &amp; Innovation Community </a:t>
            </a:r>
            <a:r>
              <a:rPr lang="en-US" sz="1200" dirty="0" smtClean="0">
                <a:cs typeface="Arial" pitchFamily="34" charset="0"/>
                <a:sym typeface="Wingdings" pitchFamily="2" charset="2"/>
              </a:rPr>
              <a:t> will have to perform within its own budgetary possibilities. </a:t>
            </a:r>
            <a:endParaRPr lang="en-US" sz="1200" dirty="0">
              <a:cs typeface="Arial" pitchFamily="34" charset="0"/>
              <a:sym typeface="Wingdings" pitchFamily="2" charset="2"/>
            </a:endParaRPr>
          </a:p>
          <a:p>
            <a:pPr marL="627063" indent="0" algn="just">
              <a:buNone/>
              <a:defRPr/>
            </a:pPr>
            <a:endParaRPr lang="en-US" sz="1200" b="1" dirty="0" smtClean="0">
              <a:cs typeface="Arial" pitchFamily="34" charset="0"/>
              <a:sym typeface="Wingdings" pitchFamily="2" charset="2"/>
            </a:endParaRPr>
          </a:p>
          <a:p>
            <a:pPr marL="627063" indent="0" algn="just">
              <a:buNone/>
              <a:defRPr/>
            </a:pPr>
            <a:r>
              <a:rPr lang="en-US" sz="1200" b="1" dirty="0" smtClean="0">
                <a:cs typeface="Arial" pitchFamily="34" charset="0"/>
                <a:sym typeface="Wingdings" pitchFamily="2" charset="2"/>
              </a:rPr>
              <a:t>IMPORTANT: A very practical  part of this toolkit is that you can use the </a:t>
            </a:r>
            <a:r>
              <a:rPr lang="en-GB" sz="1200" b="1" dirty="0">
                <a:latin typeface="Calibri" pitchFamily="34" charset="0"/>
                <a:hlinkClick r:id="rId2" action="ppaction://hlinksldjump"/>
              </a:rPr>
              <a:t>Tourism Knowledge &amp; Innovation </a:t>
            </a:r>
            <a:r>
              <a:rPr lang="en-GB" sz="1200" b="1" dirty="0" smtClean="0">
                <a:latin typeface="Calibri" pitchFamily="34" charset="0"/>
                <a:hlinkClick r:id="rId2" action="ppaction://hlinksldjump"/>
              </a:rPr>
              <a:t>Community workbook</a:t>
            </a:r>
            <a:r>
              <a:rPr lang="en-GB" sz="1200" b="1" dirty="0" smtClean="0">
                <a:latin typeface="Calibri" pitchFamily="34" charset="0"/>
              </a:rPr>
              <a:t> to define the activities you would like to carry out as a cluster.  You can then develop a business plan to cost the activities you identify in the work book that are relevant to your activities.  </a:t>
            </a:r>
            <a:r>
              <a:rPr lang="en-US" sz="1200" b="1" dirty="0" smtClean="0">
                <a:cs typeface="Arial" pitchFamily="34" charset="0"/>
              </a:rPr>
              <a:t>In this way you can plan the cost of your </a:t>
            </a:r>
            <a:r>
              <a:rPr lang="en-GB" sz="1200" b="1" dirty="0">
                <a:latin typeface="Calibri" pitchFamily="34" charset="0"/>
              </a:rPr>
              <a:t>Knowledge &amp; Innovation Community </a:t>
            </a:r>
            <a:r>
              <a:rPr lang="en-GB" sz="1200" b="1" dirty="0" smtClean="0">
                <a:latin typeface="Calibri" pitchFamily="34" charset="0"/>
              </a:rPr>
              <a:t> development or management work.</a:t>
            </a:r>
            <a:endParaRPr lang="en-US" sz="1200" b="1" dirty="0" smtClean="0">
              <a:cs typeface="Arial" pitchFamily="34" charset="0"/>
            </a:endParaRPr>
          </a:p>
          <a:p>
            <a:pPr marL="627063" indent="0">
              <a:buFont typeface="Arial" pitchFamily="34" charset="0"/>
              <a:buNone/>
              <a:defRPr/>
            </a:pPr>
            <a:endParaRPr lang="en-US" sz="2000" dirty="0">
              <a:latin typeface="Arial" pitchFamily="34" charset="0"/>
              <a:cs typeface="Arial" pitchFamily="34" charset="0"/>
            </a:endParaRPr>
          </a:p>
          <a:p>
            <a:pPr marL="457200" lvl="1" indent="0">
              <a:spcBef>
                <a:spcPts val="1200"/>
              </a:spcBef>
              <a:buFont typeface="Arial" charset="0"/>
              <a:buNone/>
              <a:defRPr/>
            </a:pPr>
            <a:endParaRPr lang="de-DE" sz="2000" b="1" dirty="0" smtClean="0">
              <a:latin typeface="Arial" charset="0"/>
              <a:cs typeface="Arial" charset="0"/>
            </a:endParaRPr>
          </a:p>
        </p:txBody>
      </p:sp>
      <p:sp>
        <p:nvSpPr>
          <p:cNvPr id="63491" name="Rechteck 4"/>
          <p:cNvSpPr>
            <a:spLocks noChangeArrowheads="1"/>
          </p:cNvSpPr>
          <p:nvPr/>
        </p:nvSpPr>
        <p:spPr bwMode="auto">
          <a:xfrm>
            <a:off x="419100" y="233545"/>
            <a:ext cx="60340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lgn="ctr">
              <a:buFont typeface="Arial" pitchFamily="34" charset="0"/>
              <a:buNone/>
            </a:pPr>
            <a:r>
              <a:rPr lang="de-DE" sz="2400" b="1" dirty="0">
                <a:latin typeface="+mn-lt"/>
                <a:cs typeface="Arial" pitchFamily="34" charset="0"/>
              </a:rPr>
              <a:t>Key Question – </a:t>
            </a:r>
            <a:endParaRPr lang="de-DE" sz="2400" b="1" dirty="0" smtClean="0">
              <a:latin typeface="+mn-lt"/>
              <a:cs typeface="Arial" pitchFamily="34" charset="0"/>
            </a:endParaRPr>
          </a:p>
          <a:p>
            <a:pPr marL="514350" indent="-514350" algn="ctr">
              <a:buFont typeface="Arial" pitchFamily="34" charset="0"/>
              <a:buNone/>
            </a:pPr>
            <a:r>
              <a:rPr lang="de-DE" sz="2400" b="1" dirty="0" smtClean="0">
                <a:latin typeface="+mn-lt"/>
                <a:cs typeface="Arial" pitchFamily="34" charset="0"/>
              </a:rPr>
              <a:t>the </a:t>
            </a:r>
            <a:r>
              <a:rPr lang="de-DE" sz="2400" b="1" dirty="0">
                <a:latin typeface="+mn-lt"/>
                <a:cs typeface="Arial" pitchFamily="34" charset="0"/>
              </a:rPr>
              <a:t>Cost of Setting Up a </a:t>
            </a:r>
            <a:endParaRPr lang="de-DE" sz="2400" b="1" dirty="0" smtClean="0">
              <a:latin typeface="+mn-lt"/>
              <a:cs typeface="Arial" pitchFamily="34" charset="0"/>
            </a:endParaRPr>
          </a:p>
          <a:p>
            <a:pPr marL="514350" indent="-514350" algn="ctr">
              <a:buFont typeface="Arial" pitchFamily="34" charset="0"/>
              <a:buNone/>
            </a:pPr>
            <a:r>
              <a:rPr lang="en-GB" sz="2400" b="1" dirty="0" smtClean="0">
                <a:latin typeface="+mn-lt"/>
                <a:cs typeface="Arial" pitchFamily="34" charset="0"/>
              </a:rPr>
              <a:t>Tourism </a:t>
            </a:r>
            <a:r>
              <a:rPr lang="en-GB" sz="2400" b="1" dirty="0">
                <a:latin typeface="+mn-lt"/>
                <a:cs typeface="Arial" pitchFamily="34" charset="0"/>
              </a:rPr>
              <a:t>Knowledge &amp; Innovation Community </a:t>
            </a:r>
            <a:endParaRPr lang="de-DE" sz="2400" b="1" dirty="0">
              <a:latin typeface="+mn-lt"/>
              <a:cs typeface="Arial" pitchFamily="34" charset="0"/>
            </a:endParaRPr>
          </a:p>
        </p:txBody>
      </p:sp>
      <p:pic>
        <p:nvPicPr>
          <p:cNvPr id="63492" name="Content Placeholder 11">
            <a:hlinkClick r:id="rId3"/>
          </p:cNvPr>
          <p:cNvPicPr>
            <a:picLocks noChangeAspect="1"/>
          </p:cNvPicPr>
          <p:nvPr/>
        </p:nvPicPr>
        <p:blipFill>
          <a:blip r:embed="rId4" cstate="print">
            <a:extLst>
              <a:ext uri="{28A0092B-C50C-407E-A947-70E740481C1C}">
                <a14:useLocalDpi xmlns:a14="http://schemas.microsoft.com/office/drawing/2010/main" val="0"/>
              </a:ext>
            </a:extLst>
          </a:blip>
          <a:srcRect l="23265" t="16978" r="24924" b="15358"/>
          <a:stretch>
            <a:fillRect/>
          </a:stretch>
        </p:blipFill>
        <p:spPr bwMode="auto">
          <a:xfrm>
            <a:off x="3026498" y="7654427"/>
            <a:ext cx="8192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01718" y="-21332"/>
            <a:ext cx="256282" cy="9144000"/>
          </a:xfrm>
          <a:prstGeom prst="rect">
            <a:avLst/>
          </a:prstGeom>
          <a:solidFill>
            <a:srgbClr val="555E02"/>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50</a:t>
            </a:fld>
            <a:endParaRPr lang="de-DE"/>
          </a:p>
        </p:txBody>
      </p:sp>
      <p:sp>
        <p:nvSpPr>
          <p:cNvPr id="9"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8" name="Pictur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619" y="251885"/>
            <a:ext cx="724938" cy="71971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4294967295"/>
          </p:nvPr>
        </p:nvSpPr>
        <p:spPr>
          <a:xfrm>
            <a:off x="438741" y="1187624"/>
            <a:ext cx="5994797" cy="6144684"/>
          </a:xfrm>
        </p:spPr>
        <p:txBody>
          <a:bodyPr/>
          <a:lstStyle/>
          <a:p>
            <a:pPr marL="609600" indent="-609600" eaLnBrk="1" hangingPunct="1">
              <a:spcBef>
                <a:spcPts val="1200"/>
              </a:spcBef>
              <a:buFont typeface="Arial" pitchFamily="34" charset="0"/>
              <a:buAutoNum type="arabicPeriod"/>
              <a:defRPr/>
            </a:pPr>
            <a:endParaRPr lang="en-US" sz="1200" dirty="0" smtClean="0">
              <a:latin typeface="Arial" pitchFamily="34" charset="0"/>
              <a:cs typeface="Arial" pitchFamily="34" charset="0"/>
            </a:endParaRPr>
          </a:p>
          <a:p>
            <a:pPr marL="609600" indent="-609600" eaLnBrk="1" hangingPunct="1">
              <a:spcBef>
                <a:spcPts val="1200"/>
              </a:spcBef>
              <a:buFont typeface="Arial" pitchFamily="34" charset="0"/>
              <a:buAutoNum type="arabicPeriod"/>
              <a:defRPr/>
            </a:pPr>
            <a:endParaRPr lang="en-US" sz="1200" dirty="0">
              <a:cs typeface="Arial" pitchFamily="34" charset="0"/>
            </a:endParaRPr>
          </a:p>
          <a:p>
            <a:pPr marL="228600" indent="-228600" eaLnBrk="1" hangingPunct="1">
              <a:spcBef>
                <a:spcPts val="1200"/>
              </a:spcBef>
              <a:buFont typeface="+mj-lt"/>
              <a:buAutoNum type="arabicPeriod"/>
              <a:defRPr/>
            </a:pPr>
            <a:r>
              <a:rPr lang="en-US" sz="1200" dirty="0" smtClean="0">
                <a:cs typeface="Arial" pitchFamily="34" charset="0"/>
              </a:rPr>
              <a:t>Prepare your understanding, reason and presentation of the  Tourism Knowledge &amp; Innovation Community concept that suits your needs  Use the </a:t>
            </a:r>
            <a:r>
              <a:rPr lang="en-US" sz="1200" dirty="0" err="1" smtClean="0">
                <a:cs typeface="Arial" pitchFamily="34" charset="0"/>
                <a:hlinkClick r:id="rId3"/>
              </a:rPr>
              <a:t>DestiNet</a:t>
            </a:r>
            <a:r>
              <a:rPr lang="en-US" sz="1200" dirty="0" smtClean="0">
                <a:cs typeface="Arial" pitchFamily="34" charset="0"/>
                <a:hlinkClick r:id="rId3"/>
              </a:rPr>
              <a:t> Tourism Knowledge &amp; Innovation Community  Developers Toolkit </a:t>
            </a:r>
            <a:r>
              <a:rPr lang="en-US" sz="1200" dirty="0" smtClean="0">
                <a:cs typeface="Arial" pitchFamily="34" charset="0"/>
              </a:rPr>
              <a:t>to do this.</a:t>
            </a:r>
          </a:p>
          <a:p>
            <a:pPr marL="228600" indent="-228600" eaLnBrk="1" hangingPunct="1">
              <a:spcBef>
                <a:spcPts val="1200"/>
              </a:spcBef>
              <a:buFont typeface="+mj-lt"/>
              <a:buAutoNum type="arabicPeriod"/>
              <a:defRPr/>
            </a:pPr>
            <a:r>
              <a:rPr lang="en-US" sz="1200" dirty="0" smtClean="0">
                <a:cs typeface="Arial" pitchFamily="34" charset="0"/>
              </a:rPr>
              <a:t>From the administrative and business stakeholders Find the right partners -or a champion - with the right competences to establish the coordination group. </a:t>
            </a:r>
          </a:p>
          <a:p>
            <a:pPr marL="228600" indent="-228600" eaLnBrk="1" hangingPunct="1">
              <a:spcBef>
                <a:spcPts val="1200"/>
              </a:spcBef>
              <a:buFont typeface="+mj-lt"/>
              <a:buAutoNum type="arabicPeriod"/>
              <a:defRPr/>
            </a:pPr>
            <a:r>
              <a:rPr lang="en-US" sz="1200" dirty="0" smtClean="0">
                <a:cs typeface="Arial" pitchFamily="34" charset="0"/>
              </a:rPr>
              <a:t>Agree on  a vision statement  on challenges, opportunities, potential areas of cooperation and realistic costs  using the </a:t>
            </a:r>
            <a:r>
              <a:rPr lang="en-US" sz="1200" dirty="0" smtClean="0">
                <a:cs typeface="Arial" pitchFamily="34" charset="0"/>
                <a:hlinkClick r:id="rId4" action="ppaction://hlinksldjump"/>
              </a:rPr>
              <a:t>excel  workbook</a:t>
            </a:r>
            <a:r>
              <a:rPr lang="en-US" sz="1200" dirty="0" smtClean="0">
                <a:cs typeface="Arial" pitchFamily="34" charset="0"/>
              </a:rPr>
              <a:t> to define activities for your business plan</a:t>
            </a:r>
          </a:p>
          <a:p>
            <a:pPr marL="228600" indent="-228600" eaLnBrk="1" hangingPunct="1">
              <a:spcBef>
                <a:spcPts val="1200"/>
              </a:spcBef>
              <a:buFont typeface="+mj-lt"/>
              <a:buAutoNum type="arabicPeriod"/>
              <a:defRPr/>
            </a:pPr>
            <a:r>
              <a:rPr lang="en-US" sz="1200" dirty="0" smtClean="0">
                <a:cs typeface="Arial" pitchFamily="34" charset="0"/>
              </a:rPr>
              <a:t>Agree or sign-up to a formal or informal collaboration agreement</a:t>
            </a:r>
          </a:p>
          <a:p>
            <a:pPr marL="228600" indent="-228600" eaLnBrk="1" hangingPunct="1">
              <a:spcBef>
                <a:spcPts val="1200"/>
              </a:spcBef>
              <a:buFont typeface="+mj-lt"/>
              <a:buAutoNum type="arabicPeriod"/>
              <a:defRPr/>
            </a:pPr>
            <a:r>
              <a:rPr lang="en-US" sz="1200" dirty="0" smtClean="0">
                <a:cs typeface="Arial" pitchFamily="34" charset="0"/>
              </a:rPr>
              <a:t>Develop your virtual </a:t>
            </a:r>
            <a:r>
              <a:rPr lang="en-US" sz="1200" dirty="0">
                <a:cs typeface="Arial" pitchFamily="34" charset="0"/>
              </a:rPr>
              <a:t>Tourism Knowledge &amp; Innovation Community using </a:t>
            </a:r>
            <a:r>
              <a:rPr lang="en-US" sz="1200" dirty="0" smtClean="0">
                <a:cs typeface="Arial" pitchFamily="34" charset="0"/>
              </a:rPr>
              <a:t>the online tools</a:t>
            </a:r>
          </a:p>
          <a:p>
            <a:pPr marL="228600" indent="-228600" eaLnBrk="1" hangingPunct="1">
              <a:spcBef>
                <a:spcPts val="1200"/>
              </a:spcBef>
              <a:buFont typeface="+mj-lt"/>
              <a:buAutoNum type="arabicPeriod"/>
              <a:defRPr/>
            </a:pPr>
            <a:r>
              <a:rPr lang="en-US" sz="1200" dirty="0" smtClean="0">
                <a:cs typeface="Arial" pitchFamily="34" charset="0"/>
              </a:rPr>
              <a:t>Develop promotional processes as time-bound projects with selected members to improve SME and workforce learning opportunities</a:t>
            </a:r>
          </a:p>
          <a:p>
            <a:pPr marL="228600" indent="-228600" eaLnBrk="1" hangingPunct="1">
              <a:spcBef>
                <a:spcPts val="1200"/>
              </a:spcBef>
              <a:buFont typeface="+mj-lt"/>
              <a:buAutoNum type="arabicPeriod"/>
              <a:defRPr/>
            </a:pPr>
            <a:r>
              <a:rPr lang="en-US" sz="1200" dirty="0" smtClean="0">
                <a:cs typeface="Arial" pitchFamily="34" charset="0"/>
              </a:rPr>
              <a:t>Establish a Time Frame</a:t>
            </a:r>
            <a:r>
              <a:rPr lang="en-US" sz="1200" dirty="0">
                <a:cs typeface="Arial" pitchFamily="34" charset="0"/>
              </a:rPr>
              <a:t> </a:t>
            </a:r>
            <a:r>
              <a:rPr lang="en-US" sz="1200" dirty="0" smtClean="0">
                <a:cs typeface="Arial" pitchFamily="34" charset="0"/>
              </a:rPr>
              <a:t>for </a:t>
            </a:r>
            <a:r>
              <a:rPr lang="en-US" sz="1200" dirty="0">
                <a:cs typeface="Arial" pitchFamily="34" charset="0"/>
              </a:rPr>
              <a:t>your Tourism Knowledge &amp; Innovation Community,  </a:t>
            </a:r>
            <a:r>
              <a:rPr lang="en-US" sz="1200" dirty="0" smtClean="0">
                <a:cs typeface="Arial" pitchFamily="34" charset="0"/>
              </a:rPr>
              <a:t>using the </a:t>
            </a:r>
            <a:r>
              <a:rPr lang="en-US" sz="1200" dirty="0" smtClean="0">
                <a:cs typeface="Arial" pitchFamily="34" charset="0"/>
                <a:hlinkClick r:id="rId5"/>
              </a:rPr>
              <a:t>Calendar of Events </a:t>
            </a:r>
            <a:r>
              <a:rPr lang="en-US" sz="1200" dirty="0" smtClean="0">
                <a:cs typeface="Arial" pitchFamily="34" charset="0"/>
              </a:rPr>
              <a:t>function. </a:t>
            </a:r>
          </a:p>
          <a:p>
            <a:pPr marL="228600" indent="-228600" eaLnBrk="1" hangingPunct="1">
              <a:spcBef>
                <a:spcPts val="1200"/>
              </a:spcBef>
              <a:buFont typeface="+mj-lt"/>
              <a:buAutoNum type="arabicPeriod"/>
              <a:defRPr/>
            </a:pPr>
            <a:r>
              <a:rPr lang="en-US" sz="1200" dirty="0" smtClean="0">
                <a:cs typeface="Arial" pitchFamily="34" charset="0"/>
              </a:rPr>
              <a:t>Build in a monitoring and reporting system for your </a:t>
            </a:r>
            <a:r>
              <a:rPr lang="en-US" sz="1200" dirty="0">
                <a:cs typeface="Arial" pitchFamily="34" charset="0"/>
              </a:rPr>
              <a:t>Tourism Knowledge &amp; Innovation Community to </a:t>
            </a:r>
            <a:r>
              <a:rPr lang="en-US" sz="1200" dirty="0" smtClean="0">
                <a:cs typeface="Arial" pitchFamily="34" charset="0"/>
              </a:rPr>
              <a:t>measure progress, using  the process and performance indicator approach described in the Virtual Tourism tory  design report section. </a:t>
            </a:r>
          </a:p>
          <a:p>
            <a:pPr marL="0" indent="0" algn="ctr" eaLnBrk="1" hangingPunct="1">
              <a:spcBef>
                <a:spcPts val="1200"/>
              </a:spcBef>
              <a:buNone/>
              <a:defRPr/>
            </a:pPr>
            <a:r>
              <a:rPr lang="en-US" sz="1200" b="1" dirty="0" smtClean="0">
                <a:cs typeface="Arial" pitchFamily="34" charset="0"/>
              </a:rPr>
              <a:t>This Guide contains all the tools to do the above steps. </a:t>
            </a:r>
          </a:p>
          <a:p>
            <a:pPr marL="0" indent="0" eaLnBrk="1" hangingPunct="1">
              <a:spcBef>
                <a:spcPts val="1200"/>
              </a:spcBef>
              <a:buNone/>
              <a:defRPr/>
            </a:pPr>
            <a:r>
              <a:rPr lang="en-US" sz="1200" dirty="0" smtClean="0">
                <a:cs typeface="Arial" pitchFamily="34" charset="0"/>
              </a:rPr>
              <a:t>This Handbook is available in the Portal in the </a:t>
            </a:r>
            <a:r>
              <a:rPr lang="en-GB" sz="1200" dirty="0">
                <a:latin typeface="Calibri" pitchFamily="34" charset="0"/>
              </a:rPr>
              <a:t>Tourism Knowledge &amp; Innovation Community </a:t>
            </a:r>
            <a:r>
              <a:rPr lang="en-US" sz="1200" dirty="0" smtClean="0">
                <a:cs typeface="Arial" pitchFamily="34" charset="0"/>
              </a:rPr>
              <a:t>section under Networking, Education and Training, and is also listed in the </a:t>
            </a:r>
            <a:r>
              <a:rPr lang="en-US" sz="1200" dirty="0" smtClean="0">
                <a:cs typeface="Arial" pitchFamily="34" charset="0"/>
                <a:hlinkClick r:id="rId3"/>
              </a:rPr>
              <a:t>resources section</a:t>
            </a:r>
            <a:r>
              <a:rPr lang="en-US" sz="1200" dirty="0" smtClean="0">
                <a:cs typeface="Arial" pitchFamily="34" charset="0"/>
              </a:rPr>
              <a:t>.  For further information use the portal to find our more about destination and topic learning areas.  </a:t>
            </a:r>
          </a:p>
          <a:p>
            <a:pPr marL="0" indent="0" eaLnBrk="1" hangingPunct="1">
              <a:spcBef>
                <a:spcPts val="1200"/>
              </a:spcBef>
              <a:buNone/>
              <a:defRPr/>
            </a:pPr>
            <a:r>
              <a:rPr lang="en-US" sz="1200" dirty="0" smtClean="0">
                <a:cs typeface="Arial" pitchFamily="34" charset="0"/>
              </a:rPr>
              <a:t>You will also be able to find the original technical manual, which will provide a very detailed set of procedures, checklists and applications of the </a:t>
            </a:r>
            <a:r>
              <a:rPr lang="en-US" sz="1200" dirty="0">
                <a:cs typeface="Arial" pitchFamily="34" charset="0"/>
              </a:rPr>
              <a:t>Tourism Knowledge &amp; Innovation Community </a:t>
            </a:r>
            <a:r>
              <a:rPr lang="en-US" sz="1200" dirty="0" smtClean="0">
                <a:cs typeface="Arial" pitchFamily="34" charset="0"/>
              </a:rPr>
              <a:t>concept.</a:t>
            </a:r>
          </a:p>
          <a:p>
            <a:pPr marL="0" indent="0" eaLnBrk="1" hangingPunct="1">
              <a:spcBef>
                <a:spcPts val="1200"/>
              </a:spcBef>
              <a:buNone/>
              <a:defRPr/>
            </a:pPr>
            <a:endParaRPr lang="en-US" sz="1200" dirty="0">
              <a:cs typeface="Arial" pitchFamily="34" charset="0"/>
            </a:endParaRPr>
          </a:p>
          <a:p>
            <a:pPr marL="228600" indent="-228600" eaLnBrk="1" hangingPunct="1">
              <a:spcBef>
                <a:spcPts val="1200"/>
              </a:spcBef>
              <a:buFont typeface="+mj-lt"/>
              <a:buAutoNum type="arabicPeriod"/>
              <a:defRPr/>
            </a:pPr>
            <a:endParaRPr lang="en-US" sz="1200" dirty="0" smtClean="0">
              <a:cs typeface="Arial" pitchFamily="34" charset="0"/>
            </a:endParaRPr>
          </a:p>
          <a:p>
            <a:pPr marL="228600" indent="-228600" eaLnBrk="1" hangingPunct="1">
              <a:spcBef>
                <a:spcPts val="1200"/>
              </a:spcBef>
              <a:buFont typeface="+mj-lt"/>
              <a:buAutoNum type="arabicPeriod"/>
              <a:defRPr/>
            </a:pPr>
            <a:endParaRPr lang="en-US" sz="1200" dirty="0">
              <a:cs typeface="Arial" pitchFamily="34" charset="0"/>
            </a:endParaRPr>
          </a:p>
          <a:p>
            <a:pPr marL="0" indent="0" eaLnBrk="1" hangingPunct="1">
              <a:spcBef>
                <a:spcPts val="1200"/>
              </a:spcBef>
              <a:buNone/>
              <a:defRPr/>
            </a:pPr>
            <a:endParaRPr lang="en-US" sz="1200" dirty="0" smtClean="0">
              <a:cs typeface="Arial" pitchFamily="34" charset="0"/>
            </a:endParaRPr>
          </a:p>
          <a:p>
            <a:pPr marL="0" indent="0" eaLnBrk="1" hangingPunct="1">
              <a:spcBef>
                <a:spcPts val="1200"/>
              </a:spcBef>
              <a:buFont typeface="Arial" pitchFamily="34" charset="0"/>
              <a:buNone/>
              <a:defRPr/>
            </a:pPr>
            <a:endParaRPr lang="en-US" sz="1200" dirty="0">
              <a:latin typeface="Arial" pitchFamily="34" charset="0"/>
              <a:cs typeface="Arial" pitchFamily="34" charset="0"/>
            </a:endParaRPr>
          </a:p>
        </p:txBody>
      </p:sp>
      <p:sp>
        <p:nvSpPr>
          <p:cNvPr id="64515" name="Textfeld 6"/>
          <p:cNvSpPr txBox="1">
            <a:spLocks noChangeArrowheads="1"/>
          </p:cNvSpPr>
          <p:nvPr/>
        </p:nvSpPr>
        <p:spPr bwMode="auto">
          <a:xfrm>
            <a:off x="682225" y="251520"/>
            <a:ext cx="55078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2400" b="1" dirty="0">
                <a:latin typeface="+mn-lt"/>
              </a:rPr>
              <a:t> In Conclusion: Your Next </a:t>
            </a:r>
            <a:r>
              <a:rPr lang="de-DE" sz="2400" b="1" dirty="0" smtClean="0">
                <a:latin typeface="+mn-lt"/>
              </a:rPr>
              <a:t>Steps</a:t>
            </a:r>
          </a:p>
          <a:p>
            <a:pPr algn="ctr" eaLnBrk="1" hangingPunct="1"/>
            <a:r>
              <a:rPr lang="de-DE" sz="2400" b="1" dirty="0" smtClean="0">
                <a:latin typeface="+mn-lt"/>
              </a:rPr>
              <a:t> </a:t>
            </a:r>
            <a:r>
              <a:rPr lang="de-DE" sz="2400" b="1" dirty="0">
                <a:latin typeface="+mn-lt"/>
              </a:rPr>
              <a:t>to </a:t>
            </a:r>
            <a:r>
              <a:rPr lang="de-DE" sz="2400" b="1" dirty="0" smtClean="0">
                <a:latin typeface="+mn-lt"/>
              </a:rPr>
              <a:t>Set </a:t>
            </a:r>
            <a:r>
              <a:rPr lang="de-DE" sz="2400" b="1" dirty="0">
                <a:latin typeface="+mn-lt"/>
              </a:rPr>
              <a:t>U</a:t>
            </a:r>
            <a:r>
              <a:rPr lang="de-DE" sz="2400" b="1" dirty="0" smtClean="0">
                <a:latin typeface="+mn-lt"/>
              </a:rPr>
              <a:t>p </a:t>
            </a:r>
            <a:r>
              <a:rPr lang="de-DE" sz="2400" b="1" dirty="0">
                <a:latin typeface="+mn-lt"/>
              </a:rPr>
              <a:t>a </a:t>
            </a:r>
            <a:endParaRPr lang="de-DE" sz="2400" b="1" dirty="0" smtClean="0">
              <a:latin typeface="+mn-lt"/>
            </a:endParaRPr>
          </a:p>
          <a:p>
            <a:pPr algn="ctr" eaLnBrk="1" hangingPunct="1"/>
            <a:r>
              <a:rPr lang="de-DE" sz="2400" b="1" dirty="0" smtClean="0">
                <a:latin typeface="+mn-lt"/>
              </a:rPr>
              <a:t>Tourism Knowledge &amp; Innovation Community </a:t>
            </a:r>
            <a:endParaRPr lang="de-DE" sz="2400" b="1" dirty="0">
              <a:latin typeface="+mn-lt"/>
            </a:endParaRPr>
          </a:p>
        </p:txBody>
      </p:sp>
      <p:sp>
        <p:nvSpPr>
          <p:cNvPr id="5" name="Rectangle 4"/>
          <p:cNvSpPr/>
          <p:nvPr/>
        </p:nvSpPr>
        <p:spPr>
          <a:xfrm>
            <a:off x="6601718" y="-21332"/>
            <a:ext cx="256282" cy="9144000"/>
          </a:xfrm>
          <a:prstGeom prst="rect">
            <a:avLst/>
          </a:prstGeom>
          <a:solidFill>
            <a:srgbClr val="555E02"/>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3" name="Slide Number Placeholder 2"/>
          <p:cNvSpPr>
            <a:spLocks noGrp="1"/>
          </p:cNvSpPr>
          <p:nvPr>
            <p:ph type="sldNum" sz="quarter" idx="12"/>
          </p:nvPr>
        </p:nvSpPr>
        <p:spPr/>
        <p:txBody>
          <a:bodyPr/>
          <a:lstStyle/>
          <a:p>
            <a:pPr>
              <a:defRPr/>
            </a:pPr>
            <a:fld id="{D9761BA4-B1F9-4A89-9640-534289F76293}" type="slidenum">
              <a:rPr lang="de-DE" smtClean="0"/>
              <a:pPr>
                <a:defRPr/>
              </a:pPr>
              <a:t>51</a:t>
            </a:fld>
            <a:endParaRPr lang="de-DE" dirty="0"/>
          </a:p>
        </p:txBody>
      </p:sp>
      <p:sp>
        <p:nvSpPr>
          <p:cNvPr id="8"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9" name="Content Placeholder 11">
            <a:hlinkClick r:id="rId6"/>
          </p:cNvPr>
          <p:cNvPicPr>
            <a:picLocks noChangeAspect="1"/>
          </p:cNvPicPr>
          <p:nvPr/>
        </p:nvPicPr>
        <p:blipFill>
          <a:blip r:embed="rId7" cstate="print">
            <a:extLst>
              <a:ext uri="{28A0092B-C50C-407E-A947-70E740481C1C}">
                <a14:useLocalDpi xmlns:a14="http://schemas.microsoft.com/office/drawing/2010/main" val="0"/>
              </a:ext>
            </a:extLst>
          </a:blip>
          <a:srcRect l="23265" t="16978" r="24924" b="15358"/>
          <a:stretch>
            <a:fillRect/>
          </a:stretch>
        </p:blipFill>
        <p:spPr bwMode="auto">
          <a:xfrm>
            <a:off x="3026498" y="7654427"/>
            <a:ext cx="8192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4"/>
          <p:cNvSpPr txBox="1">
            <a:spLocks noChangeArrowheads="1"/>
          </p:cNvSpPr>
          <p:nvPr/>
        </p:nvSpPr>
        <p:spPr bwMode="auto">
          <a:xfrm>
            <a:off x="404812" y="154518"/>
            <a:ext cx="633888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GB" sz="2400" b="1" dirty="0"/>
          </a:p>
        </p:txBody>
      </p:sp>
      <p:sp>
        <p:nvSpPr>
          <p:cNvPr id="31748" name="TextBox 5"/>
          <p:cNvSpPr txBox="1">
            <a:spLocks noChangeArrowheads="1"/>
          </p:cNvSpPr>
          <p:nvPr/>
        </p:nvSpPr>
        <p:spPr bwMode="auto">
          <a:xfrm>
            <a:off x="469160" y="1100639"/>
            <a:ext cx="5892478" cy="9387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28600" indent="-228600" eaLnBrk="1" hangingPunct="1">
              <a:buAutoNum type="arabicPeriod"/>
            </a:pPr>
            <a:r>
              <a:rPr lang="en-GB" sz="1100" b="1" dirty="0" smtClean="0">
                <a:solidFill>
                  <a:srgbClr val="C00000"/>
                </a:solidFill>
                <a:latin typeface="+mn-lt"/>
              </a:rPr>
              <a:t>Initiator </a:t>
            </a:r>
          </a:p>
          <a:p>
            <a:pPr eaLnBrk="1" hangingPunct="1"/>
            <a:r>
              <a:rPr lang="en-GB" sz="1100" dirty="0" smtClean="0">
                <a:solidFill>
                  <a:srgbClr val="C00000"/>
                </a:solidFill>
                <a:latin typeface="+mn-lt"/>
              </a:rPr>
              <a:t>Task: </a:t>
            </a:r>
            <a:endParaRPr lang="en-GB" sz="1100" dirty="0" smtClean="0">
              <a:latin typeface="+mn-lt"/>
            </a:endParaRPr>
          </a:p>
          <a:p>
            <a:pPr marL="171450" indent="-171450" eaLnBrk="1" hangingPunct="1">
              <a:buFont typeface="Wingdings" pitchFamily="2" charset="2"/>
              <a:buChar char="q"/>
            </a:pPr>
            <a:r>
              <a:rPr lang="en-GB" sz="1100" dirty="0" smtClean="0">
                <a:latin typeface="+mn-lt"/>
              </a:rPr>
              <a:t>Prepare initial concept presentation</a:t>
            </a:r>
          </a:p>
          <a:p>
            <a:pPr marL="171450" indent="-171450" eaLnBrk="1" hangingPunct="1">
              <a:buFont typeface="Wingdings" pitchFamily="2" charset="2"/>
              <a:buChar char="q"/>
            </a:pPr>
            <a:r>
              <a:rPr lang="en-GB" sz="1100" dirty="0" smtClean="0">
                <a:latin typeface="+mn-lt"/>
              </a:rPr>
              <a:t>Hold event to establish </a:t>
            </a:r>
            <a:r>
              <a:rPr lang="en-GB" sz="1100" dirty="0">
                <a:latin typeface="+mn-lt"/>
              </a:rPr>
              <a:t>a </a:t>
            </a:r>
            <a:r>
              <a:rPr lang="en-GB" sz="1100" dirty="0" smtClean="0">
                <a:latin typeface="+mn-lt"/>
              </a:rPr>
              <a:t>multi-stakeholder coordination </a:t>
            </a:r>
            <a:r>
              <a:rPr lang="en-GB" sz="1100" dirty="0">
                <a:latin typeface="+mn-lt"/>
              </a:rPr>
              <a:t>group</a:t>
            </a:r>
            <a:r>
              <a:rPr lang="en-GB" sz="1100" dirty="0" smtClean="0">
                <a:latin typeface="+mn-lt"/>
              </a:rPr>
              <a:t> </a:t>
            </a:r>
          </a:p>
          <a:p>
            <a:pPr eaLnBrk="1" hangingPunct="1"/>
            <a:r>
              <a:rPr lang="en-GB" sz="1100" b="1" dirty="0" smtClean="0">
                <a:solidFill>
                  <a:schemeClr val="tx2">
                    <a:lumMod val="75000"/>
                  </a:schemeClr>
                </a:solidFill>
                <a:latin typeface="+mn-lt"/>
              </a:rPr>
              <a:t>Tools: networking topic, stakeholder listing, resources, events</a:t>
            </a:r>
            <a:endParaRPr lang="en-GB" sz="1100" b="1" dirty="0">
              <a:solidFill>
                <a:schemeClr val="tx2">
                  <a:lumMod val="75000"/>
                </a:schemeClr>
              </a:solidFill>
              <a:latin typeface="+mn-lt"/>
            </a:endParaRPr>
          </a:p>
        </p:txBody>
      </p:sp>
      <p:sp>
        <p:nvSpPr>
          <p:cNvPr id="31749" name="TextBox 6"/>
          <p:cNvSpPr txBox="1">
            <a:spLocks noChangeArrowheads="1"/>
          </p:cNvSpPr>
          <p:nvPr/>
        </p:nvSpPr>
        <p:spPr bwMode="auto">
          <a:xfrm>
            <a:off x="470672" y="2105381"/>
            <a:ext cx="5880668" cy="16158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b="1" dirty="0">
                <a:solidFill>
                  <a:srgbClr val="C00000"/>
                </a:solidFill>
                <a:latin typeface="+mn-lt"/>
              </a:rPr>
              <a:t>2. </a:t>
            </a:r>
            <a:r>
              <a:rPr lang="en-GB" sz="1100" b="1" dirty="0" smtClean="0">
                <a:solidFill>
                  <a:srgbClr val="C00000"/>
                </a:solidFill>
                <a:latin typeface="+mn-lt"/>
              </a:rPr>
              <a:t>Coordination Group </a:t>
            </a:r>
          </a:p>
          <a:p>
            <a:pPr eaLnBrk="1" hangingPunct="1"/>
            <a:r>
              <a:rPr lang="en-GB" sz="1100" dirty="0">
                <a:solidFill>
                  <a:srgbClr val="C00000"/>
                </a:solidFill>
                <a:latin typeface="+mn-lt"/>
              </a:rPr>
              <a:t>T</a:t>
            </a:r>
            <a:r>
              <a:rPr lang="en-GB" sz="1100" dirty="0" smtClean="0">
                <a:solidFill>
                  <a:srgbClr val="C00000"/>
                </a:solidFill>
                <a:latin typeface="+mn-lt"/>
              </a:rPr>
              <a:t>ask: </a:t>
            </a:r>
          </a:p>
          <a:p>
            <a:pPr marL="171450" indent="-171450" eaLnBrk="1" hangingPunct="1">
              <a:buFont typeface="Wingdings" pitchFamily="2" charset="2"/>
              <a:buChar char="q"/>
            </a:pPr>
            <a:r>
              <a:rPr lang="en-GB" sz="1100" dirty="0" smtClean="0">
                <a:latin typeface="+mn-lt"/>
              </a:rPr>
              <a:t>Identify learning </a:t>
            </a:r>
            <a:r>
              <a:rPr lang="en-GB" sz="1100" dirty="0">
                <a:latin typeface="+mn-lt"/>
              </a:rPr>
              <a:t>needs in the </a:t>
            </a:r>
            <a:r>
              <a:rPr lang="en-GB" sz="1100" dirty="0" smtClean="0">
                <a:latin typeface="+mn-lt"/>
              </a:rPr>
              <a:t>area</a:t>
            </a:r>
          </a:p>
          <a:p>
            <a:pPr marL="171450" indent="-171450" eaLnBrk="1" hangingPunct="1">
              <a:buFont typeface="Wingdings" pitchFamily="2" charset="2"/>
              <a:buChar char="q"/>
            </a:pPr>
            <a:r>
              <a:rPr lang="en-GB" sz="1100" dirty="0" smtClean="0">
                <a:latin typeface="+mn-lt"/>
              </a:rPr>
              <a:t>Identify who </a:t>
            </a:r>
            <a:r>
              <a:rPr lang="en-GB" sz="1100" dirty="0">
                <a:latin typeface="+mn-lt"/>
              </a:rPr>
              <a:t>are the key target </a:t>
            </a:r>
            <a:r>
              <a:rPr lang="en-GB" sz="1100" dirty="0" smtClean="0">
                <a:latin typeface="+mn-lt"/>
              </a:rPr>
              <a:t>clients</a:t>
            </a:r>
          </a:p>
          <a:p>
            <a:pPr marL="171450" indent="-171450" eaLnBrk="1" hangingPunct="1">
              <a:buFont typeface="Wingdings" pitchFamily="2" charset="2"/>
              <a:buChar char="q"/>
            </a:pPr>
            <a:r>
              <a:rPr lang="en-GB" sz="1100" dirty="0" smtClean="0">
                <a:latin typeface="+mn-lt"/>
              </a:rPr>
              <a:t>Identify what </a:t>
            </a:r>
            <a:r>
              <a:rPr lang="en-GB" sz="1100" dirty="0">
                <a:latin typeface="+mn-lt"/>
              </a:rPr>
              <a:t>range of  learning opportunities are </a:t>
            </a:r>
            <a:r>
              <a:rPr lang="en-GB" sz="1100" dirty="0" smtClean="0">
                <a:latin typeface="+mn-lt"/>
              </a:rPr>
              <a:t>available</a:t>
            </a:r>
          </a:p>
          <a:p>
            <a:pPr marL="171450" indent="-171450" algn="just">
              <a:buFont typeface="Wingdings" pitchFamily="2" charset="2"/>
              <a:buChar char="q"/>
            </a:pPr>
            <a:r>
              <a:rPr lang="en-GB" sz="1100" dirty="0" smtClean="0">
                <a:latin typeface="+mn-lt"/>
              </a:rPr>
              <a:t>Establish </a:t>
            </a:r>
            <a:r>
              <a:rPr lang="en-GB" sz="1100" dirty="0">
                <a:latin typeface="+mn-lt"/>
              </a:rPr>
              <a:t>a  project management structure </a:t>
            </a:r>
          </a:p>
          <a:p>
            <a:pPr marL="171450" indent="-171450" algn="just">
              <a:buFont typeface="Wingdings" pitchFamily="2" charset="2"/>
              <a:buChar char="q"/>
            </a:pPr>
            <a:r>
              <a:rPr lang="en-GB" sz="1100" dirty="0" smtClean="0">
                <a:latin typeface="+mn-lt"/>
              </a:rPr>
              <a:t>Appoint manager from </a:t>
            </a:r>
            <a:r>
              <a:rPr lang="en-GB" sz="1100" dirty="0">
                <a:latin typeface="+mn-lt"/>
              </a:rPr>
              <a:t>the multi-stakeholder co-ordination group</a:t>
            </a:r>
            <a:r>
              <a:rPr lang="en-GB" sz="1100" dirty="0" smtClean="0">
                <a:latin typeface="+mn-lt"/>
              </a:rPr>
              <a:t>.</a:t>
            </a:r>
          </a:p>
          <a:p>
            <a:pPr marL="171450" indent="-171450" algn="just">
              <a:buFont typeface="Wingdings" pitchFamily="2" charset="2"/>
              <a:buChar char="q"/>
            </a:pPr>
            <a:r>
              <a:rPr lang="en-GB" sz="1100" dirty="0" smtClean="0">
                <a:latin typeface="+mn-lt"/>
              </a:rPr>
              <a:t>Develop collaboration agreements to establish  your KIC</a:t>
            </a:r>
            <a:endParaRPr lang="en-GB" sz="1100" dirty="0">
              <a:latin typeface="+mn-lt"/>
            </a:endParaRPr>
          </a:p>
          <a:p>
            <a:pPr eaLnBrk="1" hangingPunct="1"/>
            <a:r>
              <a:rPr lang="en-GB" sz="1100" b="1" dirty="0" smtClean="0">
                <a:solidFill>
                  <a:schemeClr val="tx2">
                    <a:lumMod val="75000"/>
                  </a:schemeClr>
                </a:solidFill>
                <a:latin typeface="+mn-lt"/>
              </a:rPr>
              <a:t>Tools</a:t>
            </a:r>
            <a:r>
              <a:rPr lang="en-GB" sz="1100" b="1" dirty="0">
                <a:solidFill>
                  <a:schemeClr val="tx2">
                    <a:lumMod val="75000"/>
                  </a:schemeClr>
                </a:solidFill>
                <a:latin typeface="+mn-lt"/>
              </a:rPr>
              <a:t>: networking topic, stakeholder listing, resources, </a:t>
            </a:r>
            <a:r>
              <a:rPr lang="en-GB" sz="1100" b="1" dirty="0" smtClean="0">
                <a:solidFill>
                  <a:schemeClr val="tx2">
                    <a:lumMod val="75000"/>
                  </a:schemeClr>
                </a:solidFill>
                <a:latin typeface="+mn-lt"/>
              </a:rPr>
              <a:t>events, market-place</a:t>
            </a:r>
            <a:endParaRPr lang="en-GB" sz="1100" b="1" dirty="0">
              <a:solidFill>
                <a:schemeClr val="tx2">
                  <a:lumMod val="75000"/>
                </a:schemeClr>
              </a:solidFill>
              <a:latin typeface="+mn-lt"/>
            </a:endParaRPr>
          </a:p>
        </p:txBody>
      </p:sp>
      <p:sp>
        <p:nvSpPr>
          <p:cNvPr id="31750" name="TextBox 7"/>
          <p:cNvSpPr txBox="1">
            <a:spLocks noChangeArrowheads="1"/>
          </p:cNvSpPr>
          <p:nvPr/>
        </p:nvSpPr>
        <p:spPr bwMode="auto">
          <a:xfrm>
            <a:off x="469160" y="3794077"/>
            <a:ext cx="5882143" cy="127727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b="1" dirty="0">
                <a:solidFill>
                  <a:srgbClr val="C00000"/>
                </a:solidFill>
                <a:latin typeface="+mn-lt"/>
              </a:rPr>
              <a:t>3. Multi-stakeholder Network </a:t>
            </a:r>
            <a:r>
              <a:rPr lang="en-GB" sz="1100" b="1" dirty="0" smtClean="0">
                <a:solidFill>
                  <a:srgbClr val="C00000"/>
                </a:solidFill>
                <a:latin typeface="+mn-lt"/>
              </a:rPr>
              <a:t>  </a:t>
            </a:r>
          </a:p>
          <a:p>
            <a:pPr eaLnBrk="1" hangingPunct="1"/>
            <a:r>
              <a:rPr lang="en-GB" sz="1100" dirty="0" smtClean="0">
                <a:solidFill>
                  <a:srgbClr val="C00000"/>
                </a:solidFill>
                <a:latin typeface="+mn-lt"/>
              </a:rPr>
              <a:t>Task: e</a:t>
            </a:r>
            <a:r>
              <a:rPr lang="en-GB" sz="1100" dirty="0" smtClean="0">
                <a:latin typeface="+mn-lt"/>
              </a:rPr>
              <a:t>stablish </a:t>
            </a:r>
            <a:r>
              <a:rPr lang="en-GB" sz="1100" dirty="0">
                <a:latin typeface="+mn-lt"/>
              </a:rPr>
              <a:t>a multi-stakeholder </a:t>
            </a:r>
            <a:r>
              <a:rPr lang="en-GB" sz="1100" dirty="0" smtClean="0">
                <a:latin typeface="+mn-lt"/>
              </a:rPr>
              <a:t>ICT Community</a:t>
            </a:r>
            <a:endParaRPr lang="en-GB" sz="1100" dirty="0">
              <a:latin typeface="+mn-lt"/>
            </a:endParaRPr>
          </a:p>
          <a:p>
            <a:pPr marL="171450" indent="-171450" eaLnBrk="1" hangingPunct="1">
              <a:buFont typeface="Wingdings" pitchFamily="2" charset="2"/>
              <a:buChar char="q"/>
            </a:pPr>
            <a:r>
              <a:rPr lang="en-GB" sz="1100" dirty="0" smtClean="0">
                <a:latin typeface="+mn-lt"/>
              </a:rPr>
              <a:t> Vertical connections</a:t>
            </a:r>
            <a:endParaRPr lang="en-GB" sz="1100" dirty="0">
              <a:latin typeface="+mn-lt"/>
            </a:endParaRPr>
          </a:p>
          <a:p>
            <a:pPr marL="171450" indent="-171450" eaLnBrk="1" hangingPunct="1">
              <a:buFont typeface="Wingdings" pitchFamily="2" charset="2"/>
              <a:buChar char="q"/>
            </a:pPr>
            <a:r>
              <a:rPr lang="en-GB" sz="1100" dirty="0" smtClean="0">
                <a:latin typeface="+mn-lt"/>
              </a:rPr>
              <a:t> Horizontal </a:t>
            </a:r>
            <a:r>
              <a:rPr lang="en-GB" sz="1100" dirty="0">
                <a:latin typeface="+mn-lt"/>
              </a:rPr>
              <a:t>connections</a:t>
            </a:r>
            <a:r>
              <a:rPr lang="en-GB" sz="1100" dirty="0" smtClean="0">
                <a:latin typeface="+mn-lt"/>
              </a:rPr>
              <a:t> </a:t>
            </a:r>
          </a:p>
          <a:p>
            <a:pPr marL="171450" indent="-171450" eaLnBrk="1" hangingPunct="1">
              <a:buFont typeface="Wingdings" pitchFamily="2" charset="2"/>
              <a:buChar char="q"/>
            </a:pPr>
            <a:r>
              <a:rPr lang="en-GB" sz="1100" dirty="0" smtClean="0">
                <a:latin typeface="+mn-lt"/>
              </a:rPr>
              <a:t>Listings of learning </a:t>
            </a:r>
            <a:r>
              <a:rPr lang="en-GB" sz="1100" dirty="0">
                <a:latin typeface="+mn-lt"/>
              </a:rPr>
              <a:t>experience providers and </a:t>
            </a:r>
            <a:r>
              <a:rPr lang="en-GB" sz="1100" dirty="0" smtClean="0">
                <a:latin typeface="+mn-lt"/>
              </a:rPr>
              <a:t> clients</a:t>
            </a:r>
          </a:p>
          <a:p>
            <a:pPr marL="171450" indent="-171450" eaLnBrk="1" hangingPunct="1">
              <a:buFont typeface="Wingdings" pitchFamily="2" charset="2"/>
              <a:buChar char="q"/>
            </a:pPr>
            <a:r>
              <a:rPr lang="en-GB" sz="1100" dirty="0" smtClean="0">
                <a:latin typeface="+mn-lt"/>
              </a:rPr>
              <a:t>Inventory of human and financial resources</a:t>
            </a:r>
          </a:p>
          <a:p>
            <a:pPr eaLnBrk="1" hangingPunct="1"/>
            <a:r>
              <a:rPr lang="en-GB" sz="1100" b="1" dirty="0" smtClean="0">
                <a:solidFill>
                  <a:schemeClr val="tx2">
                    <a:lumMod val="75000"/>
                  </a:schemeClr>
                </a:solidFill>
                <a:latin typeface="+mn-lt"/>
              </a:rPr>
              <a:t>Tools</a:t>
            </a:r>
            <a:r>
              <a:rPr lang="en-GB" sz="1100" b="1" dirty="0">
                <a:solidFill>
                  <a:schemeClr val="tx2">
                    <a:lumMod val="75000"/>
                  </a:schemeClr>
                </a:solidFill>
                <a:latin typeface="+mn-lt"/>
              </a:rPr>
              <a:t>: networking topic, stakeholder listing, resources, events, </a:t>
            </a:r>
            <a:r>
              <a:rPr lang="en-GB" sz="1100" b="1" dirty="0" smtClean="0">
                <a:solidFill>
                  <a:schemeClr val="tx2">
                    <a:lumMod val="75000"/>
                  </a:schemeClr>
                </a:solidFill>
                <a:latin typeface="+mn-lt"/>
              </a:rPr>
              <a:t>market-place</a:t>
            </a:r>
            <a:endParaRPr lang="en-GB" sz="1100" b="1" dirty="0">
              <a:solidFill>
                <a:schemeClr val="tx2">
                  <a:lumMod val="75000"/>
                </a:schemeClr>
              </a:solidFill>
              <a:latin typeface="+mn-lt"/>
            </a:endParaRPr>
          </a:p>
        </p:txBody>
      </p:sp>
      <p:sp>
        <p:nvSpPr>
          <p:cNvPr id="31751" name="TextBox 8"/>
          <p:cNvSpPr txBox="1">
            <a:spLocks noChangeArrowheads="1"/>
          </p:cNvSpPr>
          <p:nvPr/>
        </p:nvSpPr>
        <p:spPr bwMode="auto">
          <a:xfrm>
            <a:off x="482218" y="5129274"/>
            <a:ext cx="5892478" cy="16158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b="1" dirty="0">
                <a:solidFill>
                  <a:srgbClr val="C00000"/>
                </a:solidFill>
                <a:latin typeface="+mn-lt"/>
              </a:rPr>
              <a:t>4. On-line </a:t>
            </a:r>
            <a:r>
              <a:rPr lang="en-GB" sz="1100" b="1" dirty="0" smtClean="0">
                <a:solidFill>
                  <a:srgbClr val="C00000"/>
                </a:solidFill>
                <a:latin typeface="+mn-lt"/>
              </a:rPr>
              <a:t>Knowledge Base Exchange  </a:t>
            </a:r>
          </a:p>
          <a:p>
            <a:pPr eaLnBrk="1" hangingPunct="1"/>
            <a:r>
              <a:rPr lang="en-GB" sz="1100" dirty="0" smtClean="0">
                <a:solidFill>
                  <a:srgbClr val="C00000"/>
                </a:solidFill>
                <a:latin typeface="+mn-lt"/>
              </a:rPr>
              <a:t>Task: </a:t>
            </a:r>
            <a:r>
              <a:rPr lang="en-GB" sz="1100" dirty="0" smtClean="0">
                <a:latin typeface="+mn-lt"/>
              </a:rPr>
              <a:t>set up a </a:t>
            </a:r>
            <a:r>
              <a:rPr lang="en-GB" sz="1100" dirty="0">
                <a:latin typeface="+mn-lt"/>
              </a:rPr>
              <a:t>knowledge base  of </a:t>
            </a:r>
            <a:r>
              <a:rPr lang="en-GB" sz="1100" dirty="0" smtClean="0">
                <a:latin typeface="+mn-lt"/>
              </a:rPr>
              <a:t>:</a:t>
            </a:r>
          </a:p>
          <a:p>
            <a:pPr marL="171450" indent="-171450" eaLnBrk="1" hangingPunct="1">
              <a:buFont typeface="Wingdings" pitchFamily="2" charset="2"/>
              <a:buChar char="q"/>
            </a:pPr>
            <a:r>
              <a:rPr lang="en-GB" sz="1100" dirty="0" smtClean="0">
                <a:latin typeface="+mn-lt"/>
              </a:rPr>
              <a:t>relevant stakeholders </a:t>
            </a:r>
          </a:p>
          <a:p>
            <a:pPr marL="171450" indent="-171450" eaLnBrk="1" hangingPunct="1">
              <a:buFont typeface="Wingdings" pitchFamily="2" charset="2"/>
              <a:buChar char="q"/>
            </a:pPr>
            <a:r>
              <a:rPr lang="en-GB" sz="1100" dirty="0" smtClean="0">
                <a:latin typeface="+mn-lt"/>
              </a:rPr>
              <a:t>topic information</a:t>
            </a:r>
          </a:p>
          <a:p>
            <a:pPr marL="171450" indent="-171450" eaLnBrk="1" hangingPunct="1">
              <a:buFont typeface="Wingdings" pitchFamily="2" charset="2"/>
              <a:buChar char="q"/>
            </a:pPr>
            <a:r>
              <a:rPr lang="en-GB" sz="1100" dirty="0" smtClean="0">
                <a:latin typeface="+mn-lt"/>
              </a:rPr>
              <a:t>learning opportunities</a:t>
            </a:r>
          </a:p>
          <a:p>
            <a:pPr marL="171450" indent="-171450" eaLnBrk="1" hangingPunct="1">
              <a:buFont typeface="Wingdings" pitchFamily="2" charset="2"/>
              <a:buChar char="q"/>
            </a:pPr>
            <a:r>
              <a:rPr lang="en-GB" sz="1100" dirty="0" smtClean="0">
                <a:latin typeface="+mn-lt"/>
              </a:rPr>
              <a:t>news </a:t>
            </a:r>
            <a:r>
              <a:rPr lang="en-GB" sz="1100" dirty="0">
                <a:latin typeface="+mn-lt"/>
              </a:rPr>
              <a:t>and </a:t>
            </a:r>
            <a:r>
              <a:rPr lang="en-GB" sz="1100" dirty="0" smtClean="0">
                <a:latin typeface="+mn-lt"/>
              </a:rPr>
              <a:t>events </a:t>
            </a:r>
            <a:endParaRPr lang="en-GB" sz="1100" dirty="0">
              <a:latin typeface="+mn-lt"/>
            </a:endParaRPr>
          </a:p>
          <a:p>
            <a:pPr marL="171450" indent="-171450" eaLnBrk="1" hangingPunct="1">
              <a:buFont typeface="Wingdings" pitchFamily="2" charset="2"/>
              <a:buChar char="q"/>
            </a:pPr>
            <a:r>
              <a:rPr lang="en-GB" sz="1100" dirty="0" smtClean="0">
                <a:latin typeface="+mn-lt"/>
              </a:rPr>
              <a:t>market </a:t>
            </a:r>
            <a:r>
              <a:rPr lang="en-GB" sz="1100" dirty="0">
                <a:latin typeface="+mn-lt"/>
              </a:rPr>
              <a:t>access </a:t>
            </a:r>
            <a:r>
              <a:rPr lang="en-GB" sz="1100" dirty="0" smtClean="0">
                <a:latin typeface="+mn-lt"/>
              </a:rPr>
              <a:t>information</a:t>
            </a:r>
            <a:endParaRPr lang="en-GB" sz="1100" dirty="0">
              <a:latin typeface="+mn-lt"/>
            </a:endParaRPr>
          </a:p>
          <a:p>
            <a:pPr eaLnBrk="1" hangingPunct="1"/>
            <a:r>
              <a:rPr lang="en-GB" sz="1100" b="1" dirty="0">
                <a:solidFill>
                  <a:schemeClr val="tx2">
                    <a:lumMod val="75000"/>
                  </a:schemeClr>
                </a:solidFill>
                <a:latin typeface="+mn-lt"/>
              </a:rPr>
              <a:t>Tools: networking topic, stakeholder listing, resources, </a:t>
            </a:r>
            <a:r>
              <a:rPr lang="en-GB" sz="1100" b="1" dirty="0" smtClean="0">
                <a:solidFill>
                  <a:schemeClr val="tx2">
                    <a:lumMod val="75000"/>
                  </a:schemeClr>
                </a:solidFill>
                <a:latin typeface="+mn-lt"/>
              </a:rPr>
              <a:t>good practise transfer system, news &amp; events</a:t>
            </a:r>
            <a:r>
              <a:rPr lang="en-GB" sz="1100" b="1" dirty="0">
                <a:solidFill>
                  <a:schemeClr val="tx2">
                    <a:lumMod val="75000"/>
                  </a:schemeClr>
                </a:solidFill>
                <a:latin typeface="+mn-lt"/>
              </a:rPr>
              <a:t>, </a:t>
            </a:r>
            <a:r>
              <a:rPr lang="en-GB" sz="1100" b="1" dirty="0" smtClean="0">
                <a:solidFill>
                  <a:schemeClr val="tx2">
                    <a:lumMod val="75000"/>
                  </a:schemeClr>
                </a:solidFill>
                <a:latin typeface="+mn-lt"/>
              </a:rPr>
              <a:t>market-place, observatory, contributor rights, </a:t>
            </a:r>
            <a:r>
              <a:rPr lang="en-GB" sz="1100" b="1" dirty="0" smtClean="0">
                <a:solidFill>
                  <a:schemeClr val="tx2">
                    <a:lumMod val="75000"/>
                  </a:schemeClr>
                </a:solidFill>
              </a:rPr>
              <a:t>folder </a:t>
            </a:r>
            <a:r>
              <a:rPr lang="en-GB" sz="1100" b="1" dirty="0">
                <a:solidFill>
                  <a:schemeClr val="tx2">
                    <a:lumMod val="75000"/>
                  </a:schemeClr>
                </a:solidFill>
              </a:rPr>
              <a:t>administration </a:t>
            </a:r>
            <a:endParaRPr lang="en-GB" sz="1100" b="1" dirty="0">
              <a:solidFill>
                <a:schemeClr val="tx2">
                  <a:lumMod val="75000"/>
                </a:schemeClr>
              </a:solidFill>
              <a:latin typeface="+mn-lt"/>
            </a:endParaRPr>
          </a:p>
        </p:txBody>
      </p:sp>
      <p:sp>
        <p:nvSpPr>
          <p:cNvPr id="18" name="Right Arrow 17"/>
          <p:cNvSpPr/>
          <p:nvPr/>
        </p:nvSpPr>
        <p:spPr>
          <a:xfrm rot="16200000" flipH="1">
            <a:off x="5620483" y="1470829"/>
            <a:ext cx="359552" cy="42203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55" name="TextBox 8"/>
          <p:cNvSpPr txBox="1">
            <a:spLocks noChangeArrowheads="1"/>
          </p:cNvSpPr>
          <p:nvPr/>
        </p:nvSpPr>
        <p:spPr bwMode="auto">
          <a:xfrm>
            <a:off x="477709" y="6801158"/>
            <a:ext cx="5896987" cy="178510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b="1" dirty="0">
                <a:solidFill>
                  <a:srgbClr val="C00000"/>
                </a:solidFill>
                <a:latin typeface="+mn-lt"/>
              </a:rPr>
              <a:t>5 Market Access </a:t>
            </a:r>
            <a:endParaRPr lang="en-GB" sz="1100" b="1" dirty="0" smtClean="0">
              <a:solidFill>
                <a:srgbClr val="C00000"/>
              </a:solidFill>
              <a:latin typeface="+mn-lt"/>
            </a:endParaRPr>
          </a:p>
          <a:p>
            <a:pPr eaLnBrk="1" hangingPunct="1"/>
            <a:r>
              <a:rPr lang="en-GB" sz="1100" dirty="0" smtClean="0">
                <a:solidFill>
                  <a:srgbClr val="C00000"/>
                </a:solidFill>
                <a:latin typeface="+mn-lt"/>
              </a:rPr>
              <a:t>Task:  </a:t>
            </a:r>
            <a:r>
              <a:rPr lang="en-GB" sz="1100" dirty="0" smtClean="0">
                <a:latin typeface="+mn-lt"/>
              </a:rPr>
              <a:t>make sure your portal has:</a:t>
            </a:r>
          </a:p>
          <a:p>
            <a:pPr marL="171450" indent="-171450" eaLnBrk="1" hangingPunct="1">
              <a:buFont typeface="Wingdings" pitchFamily="2" charset="2"/>
              <a:buChar char="q"/>
            </a:pPr>
            <a:r>
              <a:rPr lang="en-GB" sz="1100" dirty="0">
                <a:latin typeface="+mn-lt"/>
              </a:rPr>
              <a:t>R</a:t>
            </a:r>
            <a:r>
              <a:rPr lang="en-GB" sz="1100" dirty="0" smtClean="0">
                <a:latin typeface="+mn-lt"/>
              </a:rPr>
              <a:t>egional </a:t>
            </a:r>
            <a:r>
              <a:rPr lang="en-GB" sz="1100" dirty="0">
                <a:latin typeface="+mn-lt"/>
              </a:rPr>
              <a:t>to global </a:t>
            </a:r>
            <a:r>
              <a:rPr lang="en-GB" sz="1100" dirty="0" smtClean="0">
                <a:latin typeface="+mn-lt"/>
              </a:rPr>
              <a:t>links </a:t>
            </a:r>
          </a:p>
          <a:p>
            <a:pPr marL="171450" indent="-171450" eaLnBrk="1" hangingPunct="1">
              <a:buFont typeface="Wingdings" pitchFamily="2" charset="2"/>
              <a:buChar char="q"/>
            </a:pPr>
            <a:r>
              <a:rPr lang="en-GB" sz="1100" dirty="0" smtClean="0">
                <a:latin typeface="+mn-lt"/>
              </a:rPr>
              <a:t>Destination supply chain management </a:t>
            </a:r>
            <a:r>
              <a:rPr lang="en-GB" sz="1100" dirty="0">
                <a:latin typeface="+mn-lt"/>
              </a:rPr>
              <a:t>system</a:t>
            </a:r>
            <a:r>
              <a:rPr lang="en-GB" sz="1100" dirty="0" smtClean="0">
                <a:latin typeface="+mn-lt"/>
              </a:rPr>
              <a:t> </a:t>
            </a:r>
          </a:p>
          <a:p>
            <a:pPr marL="171450" indent="-171450" eaLnBrk="1" hangingPunct="1">
              <a:buFont typeface="Wingdings" pitchFamily="2" charset="2"/>
              <a:buChar char="q"/>
            </a:pPr>
            <a:r>
              <a:rPr lang="en-GB" sz="1100" dirty="0">
                <a:latin typeface="+mn-lt"/>
              </a:rPr>
              <a:t>D</a:t>
            </a:r>
            <a:r>
              <a:rPr lang="en-GB" sz="1100" dirty="0" smtClean="0">
                <a:latin typeface="+mn-lt"/>
              </a:rPr>
              <a:t>estination and </a:t>
            </a:r>
            <a:r>
              <a:rPr lang="en-GB" sz="1100" dirty="0">
                <a:latin typeface="+mn-lt"/>
              </a:rPr>
              <a:t> </a:t>
            </a:r>
            <a:r>
              <a:rPr lang="en-GB" sz="1100" dirty="0" smtClean="0">
                <a:latin typeface="+mn-lt"/>
              </a:rPr>
              <a:t>product mapping system</a:t>
            </a:r>
          </a:p>
          <a:p>
            <a:pPr marL="171450" indent="-171450" eaLnBrk="1" hangingPunct="1">
              <a:buFont typeface="Wingdings" pitchFamily="2" charset="2"/>
              <a:buChar char="q"/>
            </a:pPr>
            <a:r>
              <a:rPr lang="en-GB" sz="1100" dirty="0" smtClean="0">
                <a:latin typeface="+mn-lt"/>
              </a:rPr>
              <a:t>SME marketing  system</a:t>
            </a:r>
          </a:p>
          <a:p>
            <a:pPr marL="171450" indent="-171450" eaLnBrk="1" hangingPunct="1">
              <a:buFont typeface="Wingdings" pitchFamily="2" charset="2"/>
              <a:buChar char="q"/>
            </a:pPr>
            <a:r>
              <a:rPr lang="en-GB" sz="1100" dirty="0" smtClean="0">
                <a:latin typeface="+mn-lt"/>
              </a:rPr>
              <a:t>Destination monitoring  &amp; reporting system.</a:t>
            </a:r>
          </a:p>
          <a:p>
            <a:pPr marL="171450" indent="-171450" eaLnBrk="1" hangingPunct="1">
              <a:buFont typeface="Wingdings" pitchFamily="2" charset="2"/>
              <a:buChar char="q"/>
            </a:pPr>
            <a:r>
              <a:rPr lang="en-GB" sz="1100" dirty="0" smtClean="0">
                <a:latin typeface="+mn-lt"/>
              </a:rPr>
              <a:t>An  SME innovation programme</a:t>
            </a:r>
          </a:p>
          <a:p>
            <a:pPr eaLnBrk="1" hangingPunct="1"/>
            <a:r>
              <a:rPr lang="en-GB" sz="1100" b="1" dirty="0">
                <a:solidFill>
                  <a:schemeClr val="tx2">
                    <a:lumMod val="75000"/>
                  </a:schemeClr>
                </a:solidFill>
                <a:latin typeface="+mn-lt"/>
              </a:rPr>
              <a:t>Tools: </a:t>
            </a:r>
            <a:r>
              <a:rPr lang="en-GB" sz="1100" b="1" dirty="0" smtClean="0">
                <a:solidFill>
                  <a:schemeClr val="tx2">
                    <a:lumMod val="75000"/>
                  </a:schemeClr>
                </a:solidFill>
                <a:latin typeface="+mn-lt"/>
              </a:rPr>
              <a:t>marketing &amp; certification topic</a:t>
            </a:r>
            <a:r>
              <a:rPr lang="en-GB" sz="1100" b="1" dirty="0">
                <a:solidFill>
                  <a:schemeClr val="tx2">
                    <a:lumMod val="75000"/>
                  </a:schemeClr>
                </a:solidFill>
                <a:latin typeface="+mn-lt"/>
              </a:rPr>
              <a:t>, stakeholder listing, resources, </a:t>
            </a:r>
            <a:r>
              <a:rPr lang="en-GB" sz="1100" b="1" dirty="0" smtClean="0">
                <a:solidFill>
                  <a:schemeClr val="tx2">
                    <a:lumMod val="75000"/>
                  </a:schemeClr>
                </a:solidFill>
                <a:latin typeface="+mn-lt"/>
              </a:rPr>
              <a:t>news &amp; events</a:t>
            </a:r>
            <a:r>
              <a:rPr lang="en-GB" sz="1100" b="1" dirty="0">
                <a:solidFill>
                  <a:schemeClr val="tx2">
                    <a:lumMod val="75000"/>
                  </a:schemeClr>
                </a:solidFill>
                <a:latin typeface="+mn-lt"/>
              </a:rPr>
              <a:t>, </a:t>
            </a:r>
            <a:r>
              <a:rPr lang="en-GB" sz="1100" b="1" dirty="0" smtClean="0">
                <a:solidFill>
                  <a:schemeClr val="tx2">
                    <a:lumMod val="75000"/>
                  </a:schemeClr>
                </a:solidFill>
                <a:latin typeface="+mn-lt"/>
              </a:rPr>
              <a:t>market-place, survey observatory, innovation stimulation tool, </a:t>
            </a:r>
            <a:r>
              <a:rPr lang="en-GB" sz="1100" b="1" dirty="0">
                <a:solidFill>
                  <a:schemeClr val="tx2">
                    <a:lumMod val="75000"/>
                  </a:schemeClr>
                </a:solidFill>
                <a:latin typeface="+mn-lt"/>
              </a:rPr>
              <a:t>contributor rights, folder </a:t>
            </a:r>
            <a:r>
              <a:rPr lang="en-GB" sz="1100" b="1" dirty="0" smtClean="0">
                <a:solidFill>
                  <a:schemeClr val="tx2">
                    <a:lumMod val="75000"/>
                  </a:schemeClr>
                </a:solidFill>
                <a:latin typeface="+mn-lt"/>
              </a:rPr>
              <a:t>administration </a:t>
            </a:r>
            <a:endParaRPr lang="en-GB" sz="1100" b="1" dirty="0">
              <a:solidFill>
                <a:schemeClr val="tx2">
                  <a:lumMod val="75000"/>
                </a:schemeClr>
              </a:solidFill>
              <a:latin typeface="+mn-lt"/>
            </a:endParaRPr>
          </a:p>
        </p:txBody>
      </p:sp>
      <p:sp>
        <p:nvSpPr>
          <p:cNvPr id="5" name="TextBox 4"/>
          <p:cNvSpPr txBox="1"/>
          <p:nvPr/>
        </p:nvSpPr>
        <p:spPr>
          <a:xfrm>
            <a:off x="806353" y="196244"/>
            <a:ext cx="5846298" cy="830997"/>
          </a:xfrm>
          <a:prstGeom prst="rect">
            <a:avLst/>
          </a:prstGeom>
          <a:noFill/>
        </p:spPr>
        <p:txBody>
          <a:bodyPr wrap="square" rtlCol="0">
            <a:spAutoFit/>
          </a:bodyPr>
          <a:lstStyle/>
          <a:p>
            <a:pPr algn="ctr"/>
            <a:r>
              <a:rPr lang="en-GB" sz="2400" b="1" dirty="0">
                <a:latin typeface="+mn-lt"/>
              </a:rPr>
              <a:t>Checklist</a:t>
            </a:r>
            <a:r>
              <a:rPr lang="en-GB" sz="1200" dirty="0" smtClean="0"/>
              <a:t> </a:t>
            </a:r>
            <a:r>
              <a:rPr lang="en-GB" sz="2400" b="1" dirty="0">
                <a:latin typeface="+mn-lt"/>
              </a:rPr>
              <a:t>for Establishing a Tourism Knowledge &amp; Information Community</a:t>
            </a:r>
          </a:p>
        </p:txBody>
      </p:sp>
      <p:sp>
        <p:nvSpPr>
          <p:cNvPr id="28" name="Footer Placeholder 3"/>
          <p:cNvSpPr>
            <a:spLocks noGrp="1"/>
          </p:cNvSpPr>
          <p:nvPr>
            <p:ph type="ftr" sz="quarter" idx="11"/>
          </p:nvPr>
        </p:nvSpPr>
        <p:spPr>
          <a:xfrm>
            <a:off x="1183863" y="8635835"/>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
        <p:nvSpPr>
          <p:cNvPr id="29" name="Right Arrow 28"/>
          <p:cNvSpPr/>
          <p:nvPr/>
        </p:nvSpPr>
        <p:spPr>
          <a:xfrm rot="16200000" flipH="1">
            <a:off x="5655645" y="2778434"/>
            <a:ext cx="359552" cy="42203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ight Arrow 29"/>
          <p:cNvSpPr/>
          <p:nvPr/>
        </p:nvSpPr>
        <p:spPr>
          <a:xfrm rot="16200000" flipH="1">
            <a:off x="5646133" y="4339648"/>
            <a:ext cx="359552" cy="42203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ight Arrow 30"/>
          <p:cNvSpPr/>
          <p:nvPr/>
        </p:nvSpPr>
        <p:spPr>
          <a:xfrm rot="16200000" flipH="1">
            <a:off x="5642759" y="5797755"/>
            <a:ext cx="359552" cy="42203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Right Arrow 31"/>
          <p:cNvSpPr/>
          <p:nvPr/>
        </p:nvSpPr>
        <p:spPr>
          <a:xfrm rot="16200000" flipH="1">
            <a:off x="5671106" y="7448605"/>
            <a:ext cx="359552" cy="42203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tangle 32"/>
          <p:cNvSpPr/>
          <p:nvPr/>
        </p:nvSpPr>
        <p:spPr>
          <a:xfrm>
            <a:off x="6601718" y="-21332"/>
            <a:ext cx="256282" cy="9144000"/>
          </a:xfrm>
          <a:prstGeom prst="rect">
            <a:avLst/>
          </a:prstGeom>
          <a:solidFill>
            <a:srgbClr val="555E02"/>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16" name="Slide Number Placeholder 2"/>
          <p:cNvSpPr>
            <a:spLocks noGrp="1"/>
          </p:cNvSpPr>
          <p:nvPr>
            <p:ph type="sldNum" sz="quarter" idx="12"/>
          </p:nvPr>
        </p:nvSpPr>
        <p:spPr>
          <a:xfrm>
            <a:off x="5035321" y="8560427"/>
            <a:ext cx="1600200" cy="486833"/>
          </a:xfrm>
        </p:spPr>
        <p:txBody>
          <a:bodyPr/>
          <a:lstStyle/>
          <a:p>
            <a:pPr>
              <a:defRPr/>
            </a:pPr>
            <a:fld id="{D9761BA4-B1F9-4A89-9640-534289F76293}" type="slidenum">
              <a:rPr lang="de-DE" smtClean="0"/>
              <a:pPr>
                <a:defRPr/>
              </a:pPr>
              <a:t>52</a:t>
            </a:fld>
            <a:endParaRPr lang="de-DE" dirty="0"/>
          </a:p>
        </p:txBody>
      </p:sp>
      <p:pic>
        <p:nvPicPr>
          <p:cNvPr id="17" name="Picture 1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25" y="251885"/>
            <a:ext cx="724938" cy="719716"/>
          </a:xfrm>
          <a:prstGeom prst="rect">
            <a:avLst/>
          </a:prstGeom>
        </p:spPr>
      </p:pic>
    </p:spTree>
    <p:extLst>
      <p:ext uri="{BB962C8B-B14F-4D97-AF65-F5344CB8AC3E}">
        <p14:creationId xmlns:p14="http://schemas.microsoft.com/office/powerpoint/2010/main" val="303604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9761BA4-B1F9-4A89-9640-534289F76293}" type="slidenum">
              <a:rPr lang="de-DE" smtClean="0"/>
              <a:pPr>
                <a:defRPr/>
              </a:pPr>
              <a:t>53</a:t>
            </a:fld>
            <a:endParaRPr lang="de-DE" dirty="0"/>
          </a:p>
        </p:txBody>
      </p:sp>
      <p:sp>
        <p:nvSpPr>
          <p:cNvPr id="4" name="Textfeld 6"/>
          <p:cNvSpPr txBox="1">
            <a:spLocks noChangeArrowheads="1"/>
          </p:cNvSpPr>
          <p:nvPr/>
        </p:nvSpPr>
        <p:spPr bwMode="auto">
          <a:xfrm>
            <a:off x="616322" y="467544"/>
            <a:ext cx="55078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2400" b="1" dirty="0" smtClean="0">
                <a:latin typeface="+mn-lt"/>
              </a:rPr>
              <a:t>A final word to those who want to use the DestiNet </a:t>
            </a:r>
            <a:r>
              <a:rPr lang="en-US" sz="2400" b="1" dirty="0">
                <a:latin typeface="+mn-lt"/>
              </a:rPr>
              <a:t>Tourism Knowledge &amp; Innovation Community </a:t>
            </a:r>
            <a:r>
              <a:rPr lang="de-DE" sz="2400" b="1" dirty="0" smtClean="0">
                <a:latin typeface="+mn-lt"/>
              </a:rPr>
              <a:t>on-line development and management tools ...</a:t>
            </a:r>
            <a:endParaRPr lang="de-DE" sz="2400" b="1" dirty="0">
              <a:latin typeface="+mn-lt"/>
            </a:endParaRPr>
          </a:p>
        </p:txBody>
      </p:sp>
      <p:sp>
        <p:nvSpPr>
          <p:cNvPr id="5" name="TextBox 4"/>
          <p:cNvSpPr txBox="1"/>
          <p:nvPr/>
        </p:nvSpPr>
        <p:spPr>
          <a:xfrm>
            <a:off x="853158" y="2624632"/>
            <a:ext cx="2016224" cy="523220"/>
          </a:xfrm>
          <a:prstGeom prst="rect">
            <a:avLst/>
          </a:prstGeom>
          <a:noFill/>
        </p:spPr>
        <p:txBody>
          <a:bodyPr wrap="square" rtlCol="0">
            <a:spAutoFit/>
          </a:bodyPr>
          <a:lstStyle/>
          <a:p>
            <a:pPr algn="ctr"/>
            <a:r>
              <a:rPr lang="en-GB" sz="1400" dirty="0" smtClean="0">
                <a:latin typeface="+mn-lt"/>
              </a:rPr>
              <a:t>See the </a:t>
            </a:r>
            <a:r>
              <a:rPr lang="en-GB" sz="1400" dirty="0" smtClean="0">
                <a:latin typeface="+mn-lt"/>
                <a:hlinkClick r:id="rId3"/>
              </a:rPr>
              <a:t>Induction </a:t>
            </a:r>
            <a:r>
              <a:rPr lang="en-GB" sz="1400" dirty="0" smtClean="0">
                <a:latin typeface="+mn-lt"/>
              </a:rPr>
              <a:t>to </a:t>
            </a:r>
            <a:r>
              <a:rPr lang="en-GB" sz="1400" dirty="0" err="1" smtClean="0">
                <a:latin typeface="+mn-lt"/>
              </a:rPr>
              <a:t>DestiNet</a:t>
            </a:r>
            <a:r>
              <a:rPr lang="en-GB" sz="1400" dirty="0" smtClean="0">
                <a:latin typeface="+mn-lt"/>
              </a:rPr>
              <a:t> </a:t>
            </a:r>
            <a:endParaRPr lang="en-GB" sz="1400" dirty="0">
              <a:latin typeface="+mn-lt"/>
            </a:endParaRPr>
          </a:p>
        </p:txBody>
      </p:sp>
      <p:sp>
        <p:nvSpPr>
          <p:cNvPr id="6" name="TextBox 5"/>
          <p:cNvSpPr txBox="1"/>
          <p:nvPr/>
        </p:nvSpPr>
        <p:spPr>
          <a:xfrm>
            <a:off x="3681028" y="2579726"/>
            <a:ext cx="2016224" cy="954107"/>
          </a:xfrm>
          <a:prstGeom prst="rect">
            <a:avLst/>
          </a:prstGeom>
          <a:noFill/>
        </p:spPr>
        <p:txBody>
          <a:bodyPr wrap="square" rtlCol="0">
            <a:spAutoFit/>
          </a:bodyPr>
          <a:lstStyle/>
          <a:p>
            <a:pPr algn="ctr"/>
            <a:r>
              <a:rPr lang="en-GB" sz="1400" dirty="0" smtClean="0">
                <a:latin typeface="+mn-lt"/>
                <a:hlinkClick r:id="rId4"/>
              </a:rPr>
              <a:t>My </a:t>
            </a:r>
            <a:r>
              <a:rPr lang="en-GB" sz="1400" dirty="0" err="1" smtClean="0">
                <a:latin typeface="+mn-lt"/>
                <a:hlinkClick r:id="rId4"/>
              </a:rPr>
              <a:t>DestiNET</a:t>
            </a:r>
            <a:endParaRPr lang="en-GB" sz="1400" dirty="0" smtClean="0">
              <a:latin typeface="+mn-lt"/>
            </a:endParaRPr>
          </a:p>
          <a:p>
            <a:pPr algn="ctr"/>
            <a:r>
              <a:rPr lang="en-GB" sz="1400" dirty="0" smtClean="0">
                <a:latin typeface="+mn-lt"/>
              </a:rPr>
              <a:t>Build up your own profile and add your own information </a:t>
            </a:r>
            <a:endParaRPr lang="en-GB" sz="1400" dirty="0">
              <a:latin typeface="+mn-lt"/>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238" y="5662389"/>
            <a:ext cx="2736304" cy="271659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4" name="Oval Callout 13"/>
          <p:cNvSpPr/>
          <p:nvPr/>
        </p:nvSpPr>
        <p:spPr>
          <a:xfrm>
            <a:off x="845121" y="2371833"/>
            <a:ext cx="2160239" cy="1008112"/>
          </a:xfrm>
          <a:prstGeom prst="wedgeEllipseCallout">
            <a:avLst>
              <a:gd name="adj1" fmla="val 52346"/>
              <a:gd name="adj2" fmla="val 4461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Callout 11"/>
          <p:cNvSpPr/>
          <p:nvPr/>
        </p:nvSpPr>
        <p:spPr>
          <a:xfrm>
            <a:off x="332656" y="4000294"/>
            <a:ext cx="2808312" cy="2274879"/>
          </a:xfrm>
          <a:prstGeom prst="wedgeEllipseCallout">
            <a:avLst>
              <a:gd name="adj1" fmla="val 42834"/>
              <a:gd name="adj2" fmla="val 962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16322" y="4559731"/>
            <a:ext cx="2312987" cy="1661993"/>
          </a:xfrm>
          <a:prstGeom prst="rect">
            <a:avLst/>
          </a:prstGeom>
          <a:noFill/>
        </p:spPr>
        <p:txBody>
          <a:bodyPr wrap="square" rtlCol="0">
            <a:spAutoFit/>
          </a:bodyPr>
          <a:lstStyle/>
          <a:p>
            <a:pPr algn="ctr"/>
            <a:r>
              <a:rPr lang="en-GB" sz="1400" dirty="0" smtClean="0">
                <a:latin typeface="+mn-lt"/>
              </a:rPr>
              <a:t>Find out how to manage a </a:t>
            </a:r>
            <a:r>
              <a:rPr lang="en-GB" sz="1400" dirty="0" smtClean="0">
                <a:latin typeface="+mn-lt"/>
                <a:hlinkClick r:id="rId6"/>
              </a:rPr>
              <a:t>folder space </a:t>
            </a:r>
            <a:r>
              <a:rPr lang="en-GB" sz="1400" dirty="0" smtClean="0">
                <a:latin typeface="+mn-lt"/>
              </a:rPr>
              <a:t>on </a:t>
            </a:r>
            <a:r>
              <a:rPr lang="en-GB" sz="1400" dirty="0" err="1" smtClean="0">
                <a:latin typeface="+mn-lt"/>
              </a:rPr>
              <a:t>DestiNet</a:t>
            </a:r>
            <a:r>
              <a:rPr lang="en-GB" sz="1400" dirty="0" smtClean="0">
                <a:latin typeface="+mn-lt"/>
              </a:rPr>
              <a:t>  order to set up and administer your networks, run projects, manage your destination, green your company, etc</a:t>
            </a:r>
            <a:r>
              <a:rPr lang="en-GB" dirty="0" smtClean="0"/>
              <a:t>…</a:t>
            </a:r>
            <a:endParaRPr lang="en-GB" dirty="0"/>
          </a:p>
        </p:txBody>
      </p:sp>
      <p:sp>
        <p:nvSpPr>
          <p:cNvPr id="10" name="Oval Callout 9"/>
          <p:cNvSpPr/>
          <p:nvPr/>
        </p:nvSpPr>
        <p:spPr>
          <a:xfrm>
            <a:off x="3433192" y="2083256"/>
            <a:ext cx="2511897" cy="1793161"/>
          </a:xfrm>
          <a:prstGeom prst="wedgeEllipseCallout">
            <a:avLst>
              <a:gd name="adj1" fmla="val -49049"/>
              <a:gd name="adj2" fmla="val 1963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Callout 12"/>
          <p:cNvSpPr/>
          <p:nvPr/>
        </p:nvSpPr>
        <p:spPr>
          <a:xfrm>
            <a:off x="3433192" y="4000294"/>
            <a:ext cx="2660104" cy="1672736"/>
          </a:xfrm>
          <a:prstGeom prst="wedgeEllipseCallout">
            <a:avLst>
              <a:gd name="adj1" fmla="val -18858"/>
              <a:gd name="adj2" fmla="val 1118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789040" y="4436552"/>
            <a:ext cx="2016224" cy="954107"/>
          </a:xfrm>
          <a:prstGeom prst="rect">
            <a:avLst/>
          </a:prstGeom>
          <a:noFill/>
        </p:spPr>
        <p:txBody>
          <a:bodyPr wrap="square" rtlCol="0">
            <a:spAutoFit/>
          </a:bodyPr>
          <a:lstStyle/>
          <a:p>
            <a:pPr algn="ctr"/>
            <a:r>
              <a:rPr lang="en-GB" sz="1400" dirty="0" smtClean="0">
                <a:latin typeface="+mn-lt"/>
              </a:rPr>
              <a:t>Set up RSS links to your organisations website to </a:t>
            </a:r>
            <a:r>
              <a:rPr lang="en-GB" sz="1400" dirty="0" smtClean="0">
                <a:latin typeface="+mn-lt"/>
                <a:hlinkClick r:id="rId7"/>
              </a:rPr>
              <a:t>automate news and events flows</a:t>
            </a:r>
            <a:r>
              <a:rPr lang="en-GB" sz="1400" dirty="0" smtClean="0">
                <a:latin typeface="+mn-lt"/>
              </a:rPr>
              <a:t>.</a:t>
            </a:r>
            <a:endParaRPr lang="en-GB" dirty="0"/>
          </a:p>
        </p:txBody>
      </p:sp>
      <p:sp>
        <p:nvSpPr>
          <p:cNvPr id="16" name="Rectangle 15"/>
          <p:cNvSpPr/>
          <p:nvPr/>
        </p:nvSpPr>
        <p:spPr>
          <a:xfrm>
            <a:off x="6601718" y="-21332"/>
            <a:ext cx="256282" cy="9144000"/>
          </a:xfrm>
          <a:prstGeom prst="rect">
            <a:avLst/>
          </a:prstGeom>
          <a:solidFill>
            <a:srgbClr val="555E02"/>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17"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extLst>
      <p:ext uri="{BB962C8B-B14F-4D97-AF65-F5344CB8AC3E}">
        <p14:creationId xmlns:p14="http://schemas.microsoft.com/office/powerpoint/2010/main" val="18377092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6"/>
          <p:cNvSpPr>
            <a:spLocks noGrp="1" noChangeArrowheads="1"/>
          </p:cNvSpPr>
          <p:nvPr>
            <p:ph type="subTitle" idx="1"/>
          </p:nvPr>
        </p:nvSpPr>
        <p:spPr>
          <a:xfrm>
            <a:off x="373755" y="5857173"/>
            <a:ext cx="5778103" cy="1623008"/>
          </a:xfrm>
        </p:spPr>
        <p:txBody>
          <a:bodyPr>
            <a:spAutoFit/>
          </a:bodyPr>
          <a:lstStyle/>
          <a:p>
            <a:r>
              <a:rPr lang="en-GB" sz="1200" i="1" dirty="0"/>
              <a:t>Software &amp; Graphics by EU de Web, Desktop Display and Andreas Muller </a:t>
            </a:r>
          </a:p>
          <a:p>
            <a:r>
              <a:rPr lang="en-GB" sz="1200" dirty="0" smtClean="0"/>
              <a:t>Diagrams in this presentation have been reproduced from ‘Innovation in Tourism – how to create a tourism learning area’ European Commission 2006</a:t>
            </a:r>
          </a:p>
          <a:p>
            <a:r>
              <a:rPr lang="en-GB" sz="1200" dirty="0" smtClean="0">
                <a:solidFill>
                  <a:schemeClr val="tx1"/>
                </a:solidFill>
              </a:rPr>
              <a:t>To set up or manage a Tourism Knowledge &amp; Innovation Community</a:t>
            </a:r>
            <a:r>
              <a:rPr lang="en-GB" sz="1200" dirty="0">
                <a:solidFill>
                  <a:schemeClr val="tx1"/>
                </a:solidFill>
              </a:rPr>
              <a:t> </a:t>
            </a:r>
            <a:r>
              <a:rPr lang="en-GB" sz="1200" dirty="0" smtClean="0">
                <a:solidFill>
                  <a:schemeClr val="tx1"/>
                </a:solidFill>
              </a:rPr>
              <a:t> please c</a:t>
            </a:r>
            <a:r>
              <a:rPr lang="en-US" sz="1200" dirty="0" err="1" smtClean="0">
                <a:solidFill>
                  <a:schemeClr val="tx1"/>
                </a:solidFill>
                <a:cs typeface="Arial" pitchFamily="34" charset="0"/>
              </a:rPr>
              <a:t>ontact</a:t>
            </a:r>
            <a:endParaRPr lang="en-US" sz="1200" dirty="0" smtClean="0">
              <a:solidFill>
                <a:schemeClr val="tx1"/>
              </a:solidFill>
              <a:cs typeface="Arial" pitchFamily="34" charset="0"/>
            </a:endParaRPr>
          </a:p>
          <a:p>
            <a:pPr>
              <a:lnSpc>
                <a:spcPts val="1400"/>
              </a:lnSpc>
              <a:spcBef>
                <a:spcPts val="0"/>
              </a:spcBef>
              <a:tabLst>
                <a:tab pos="7886700" algn="r"/>
              </a:tabLst>
            </a:pPr>
            <a:endParaRPr lang="en-US" sz="800" dirty="0" smtClean="0">
              <a:solidFill>
                <a:schemeClr val="tx1"/>
              </a:solidFill>
              <a:cs typeface="Arial" pitchFamily="34" charset="0"/>
            </a:endParaRPr>
          </a:p>
          <a:p>
            <a:pPr>
              <a:lnSpc>
                <a:spcPts val="1400"/>
              </a:lnSpc>
              <a:spcBef>
                <a:spcPts val="0"/>
              </a:spcBef>
              <a:tabLst>
                <a:tab pos="7886700" algn="r"/>
              </a:tabLst>
            </a:pPr>
            <a:r>
              <a:rPr lang="en-US" sz="1200" b="1" dirty="0" err="1" smtClean="0">
                <a:solidFill>
                  <a:schemeClr val="tx1"/>
                </a:solidFill>
                <a:cs typeface="Arial" pitchFamily="34" charset="0"/>
              </a:rPr>
              <a:t>Ecotrans</a:t>
            </a:r>
            <a:r>
              <a:rPr lang="en-US" sz="1200" b="1" dirty="0" smtClean="0">
                <a:solidFill>
                  <a:schemeClr val="tx1"/>
                </a:solidFill>
                <a:cs typeface="Arial" pitchFamily="34" charset="0"/>
              </a:rPr>
              <a:t> – </a:t>
            </a:r>
            <a:r>
              <a:rPr lang="en-US" sz="1200" b="1" dirty="0" err="1" smtClean="0">
                <a:solidFill>
                  <a:schemeClr val="tx1"/>
                </a:solidFill>
                <a:cs typeface="Arial" pitchFamily="34" charset="0"/>
              </a:rPr>
              <a:t>DestiNet</a:t>
            </a:r>
            <a:r>
              <a:rPr lang="en-US" sz="1200" b="1" dirty="0" smtClean="0">
                <a:solidFill>
                  <a:schemeClr val="tx1"/>
                </a:solidFill>
                <a:cs typeface="Arial" pitchFamily="34" charset="0"/>
              </a:rPr>
              <a:t> Training, Education &amp; Development Services  </a:t>
            </a:r>
            <a:r>
              <a:rPr lang="en-US" sz="1200" b="1" dirty="0" smtClean="0">
                <a:solidFill>
                  <a:schemeClr val="tx1"/>
                </a:solidFill>
                <a:cs typeface="Arial" pitchFamily="34" charset="0"/>
                <a:hlinkClick r:id="rId2"/>
              </a:rPr>
              <a:t>www.destinet.eu</a:t>
            </a:r>
            <a:r>
              <a:rPr lang="en-US" sz="1200" b="1" dirty="0" smtClean="0">
                <a:solidFill>
                  <a:schemeClr val="tx1"/>
                </a:solidFill>
                <a:cs typeface="Arial" pitchFamily="34" charset="0"/>
              </a:rPr>
              <a:t> </a:t>
            </a:r>
          </a:p>
          <a:p>
            <a:pPr>
              <a:lnSpc>
                <a:spcPts val="1400"/>
              </a:lnSpc>
              <a:spcBef>
                <a:spcPts val="0"/>
              </a:spcBef>
              <a:tabLst>
                <a:tab pos="7886700" algn="r"/>
              </a:tabLst>
            </a:pPr>
            <a:r>
              <a:rPr lang="en-US" sz="1200" dirty="0" smtClean="0">
                <a:solidFill>
                  <a:schemeClr val="tx1"/>
                </a:solidFill>
                <a:cs typeface="Arial" pitchFamily="34" charset="0"/>
              </a:rPr>
              <a:t>Herbert </a:t>
            </a:r>
            <a:r>
              <a:rPr lang="en-US" sz="1200" dirty="0" err="1" smtClean="0">
                <a:solidFill>
                  <a:schemeClr val="tx1"/>
                </a:solidFill>
                <a:cs typeface="Arial" pitchFamily="34" charset="0"/>
              </a:rPr>
              <a:t>Hamele</a:t>
            </a:r>
            <a:r>
              <a:rPr lang="en-US" sz="1200" dirty="0" smtClean="0">
                <a:solidFill>
                  <a:schemeClr val="tx1"/>
                </a:solidFill>
                <a:cs typeface="Arial" pitchFamily="34" charset="0"/>
              </a:rPr>
              <a:t>  </a:t>
            </a:r>
            <a:r>
              <a:rPr lang="de-DE" sz="1200" dirty="0" smtClean="0">
                <a:solidFill>
                  <a:schemeClr val="tx1"/>
                </a:solidFill>
                <a:cs typeface="Arial" pitchFamily="34" charset="0"/>
                <a:hlinkClick r:id="rId3"/>
              </a:rPr>
              <a:t>herbert.hamele@ecotrans.de</a:t>
            </a:r>
            <a:endParaRPr lang="de-DE" sz="1200" dirty="0" smtClean="0">
              <a:solidFill>
                <a:schemeClr val="tx1"/>
              </a:solidFill>
              <a:cs typeface="Arial" pitchFamily="34" charset="0"/>
            </a:endParaRPr>
          </a:p>
          <a:p>
            <a:pPr>
              <a:lnSpc>
                <a:spcPts val="1400"/>
              </a:lnSpc>
              <a:spcBef>
                <a:spcPts val="0"/>
              </a:spcBef>
              <a:tabLst>
                <a:tab pos="7886700" algn="r"/>
              </a:tabLst>
            </a:pPr>
            <a:r>
              <a:rPr lang="de-DE" sz="1200" dirty="0" smtClean="0">
                <a:solidFill>
                  <a:schemeClr val="tx1"/>
                </a:solidFill>
                <a:cs typeface="Arial" pitchFamily="34" charset="0"/>
              </a:rPr>
              <a:t>Gordon Sillence  </a:t>
            </a:r>
            <a:r>
              <a:rPr lang="de-DE" sz="1200" dirty="0" smtClean="0">
                <a:solidFill>
                  <a:schemeClr val="tx1"/>
                </a:solidFill>
                <a:cs typeface="Arial" pitchFamily="34" charset="0"/>
                <a:hlinkClick r:id="rId4"/>
              </a:rPr>
              <a:t>gordon.destinet@ecotrans.de</a:t>
            </a:r>
            <a:endParaRPr lang="de-DE" sz="1200" dirty="0" smtClean="0">
              <a:solidFill>
                <a:schemeClr val="tx1"/>
              </a:solidFill>
              <a:cs typeface="Arial" pitchFamily="34" charset="0"/>
            </a:endParaRPr>
          </a:p>
        </p:txBody>
      </p:sp>
      <p:pic>
        <p:nvPicPr>
          <p:cNvPr id="5" name="Picture 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736" y="8210386"/>
            <a:ext cx="1512094" cy="40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itle 1"/>
          <p:cNvSpPr txBox="1">
            <a:spLocks/>
          </p:cNvSpPr>
          <p:nvPr/>
        </p:nvSpPr>
        <p:spPr bwMode="auto">
          <a:xfrm>
            <a:off x="373755" y="366184"/>
            <a:ext cx="6172200" cy="67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2400" b="1" dirty="0">
                <a:latin typeface="+mj-lt"/>
              </a:rPr>
              <a:t>Further Information </a:t>
            </a:r>
          </a:p>
        </p:txBody>
      </p:sp>
      <p:pic>
        <p:nvPicPr>
          <p:cNvPr id="65542" name="Bild 1" descr="http://destinet.eu/images/destinetservices.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4667" y="8269684"/>
            <a:ext cx="1634729" cy="25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Content Placeholder 11">
            <a:hlinkClick r:id="rId9"/>
          </p:cNvPr>
          <p:cNvPicPr>
            <a:picLocks noChangeAspect="1"/>
          </p:cNvPicPr>
          <p:nvPr/>
        </p:nvPicPr>
        <p:blipFill>
          <a:blip r:embed="rId10" cstate="print">
            <a:extLst>
              <a:ext uri="{28A0092B-C50C-407E-A947-70E740481C1C}">
                <a14:useLocalDpi xmlns:a14="http://schemas.microsoft.com/office/drawing/2010/main" val="0"/>
              </a:ext>
            </a:extLst>
          </a:blip>
          <a:srcRect l="23265" t="16978" r="24924" b="15358"/>
          <a:stretch>
            <a:fillRect/>
          </a:stretch>
        </p:blipFill>
        <p:spPr bwMode="auto">
          <a:xfrm>
            <a:off x="2705031" y="7672917"/>
            <a:ext cx="927159"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http://destinet.eu/images/CIP%20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258" y="7649552"/>
            <a:ext cx="857626" cy="101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373755" y="971600"/>
            <a:ext cx="583287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smtClean="0">
                <a:latin typeface="+mn-lt"/>
              </a:rPr>
              <a:t>Thanks to the European Commission  DG Enterprise for administrative and financial support , and to all FAST-LAIN Project Partners,  Experts and Supporters who participated in the project:</a:t>
            </a:r>
          </a:p>
          <a:p>
            <a:endParaRPr lang="en-GB" sz="1200" dirty="0">
              <a:latin typeface="+mn-lt"/>
            </a:endParaRPr>
          </a:p>
          <a:p>
            <a:endParaRPr lang="en-GB" sz="1200" dirty="0">
              <a:latin typeface="+mn-lt"/>
            </a:endParaRPr>
          </a:p>
          <a:p>
            <a:endParaRPr lang="en-GB" sz="1200" dirty="0" smtClean="0">
              <a:latin typeface="+mn-lt"/>
            </a:endParaRPr>
          </a:p>
          <a:p>
            <a:endParaRPr lang="en-GB" sz="1200" dirty="0">
              <a:latin typeface="+mn-lt"/>
            </a:endParaRPr>
          </a:p>
          <a:p>
            <a:endParaRPr lang="en-GB" sz="1200" dirty="0" smtClean="0">
              <a:latin typeface="+mn-lt"/>
            </a:endParaRPr>
          </a:p>
          <a:p>
            <a:endParaRPr lang="en-GB" sz="1200" dirty="0">
              <a:latin typeface="+mn-lt"/>
            </a:endParaRPr>
          </a:p>
        </p:txBody>
      </p:sp>
      <p:sp>
        <p:nvSpPr>
          <p:cNvPr id="2" name="Rectangle 1"/>
          <p:cNvSpPr/>
          <p:nvPr/>
        </p:nvSpPr>
        <p:spPr>
          <a:xfrm>
            <a:off x="6601718" y="-21332"/>
            <a:ext cx="256282" cy="9144000"/>
          </a:xfrm>
          <a:prstGeom prst="rect">
            <a:avLst/>
          </a:prstGeom>
          <a:solidFill>
            <a:srgbClr val="555E02"/>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5">
            <a:hlinkClick r:id="rId12"/>
          </p:cNvPr>
          <p:cNvPicPr>
            <a:picLocks noChangeAspect="1"/>
          </p:cNvPicPr>
          <p:nvPr/>
        </p:nvPicPr>
        <p:blipFill rotWithShape="1">
          <a:blip r:embed="rId13">
            <a:extLst>
              <a:ext uri="{28A0092B-C50C-407E-A947-70E740481C1C}">
                <a14:useLocalDpi xmlns:a14="http://schemas.microsoft.com/office/drawing/2010/main" val="0"/>
              </a:ext>
            </a:extLst>
          </a:blip>
          <a:srcRect l="80944" t="7862" r="3541" b="85775"/>
          <a:stretch/>
        </p:blipFill>
        <p:spPr>
          <a:xfrm>
            <a:off x="3705755" y="7745494"/>
            <a:ext cx="1812551" cy="540908"/>
          </a:xfrm>
          <a:prstGeom prst="rect">
            <a:avLst/>
          </a:prstGeom>
        </p:spPr>
      </p:pic>
      <p:pic>
        <p:nvPicPr>
          <p:cNvPr id="1028" name="Picture 4" descr="http://destinet.eu/images/footer_supporters/0.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6197" y="7722526"/>
            <a:ext cx="7239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1"/>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8770" y="7750531"/>
            <a:ext cx="417380" cy="48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descr="logoleiste"/>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1554750" y="7757245"/>
            <a:ext cx="1091107" cy="52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graphicFrame>
        <p:nvGraphicFramePr>
          <p:cNvPr id="3" name="Table 2"/>
          <p:cNvGraphicFramePr>
            <a:graphicFrameLocks noGrp="1"/>
          </p:cNvGraphicFramePr>
          <p:nvPr>
            <p:extLst>
              <p:ext uri="{D42A27DB-BD31-4B8C-83A1-F6EECF244321}">
                <p14:modId xmlns:p14="http://schemas.microsoft.com/office/powerpoint/2010/main" val="3947876532"/>
              </p:ext>
            </p:extLst>
          </p:nvPr>
        </p:nvGraphicFramePr>
        <p:xfrm>
          <a:off x="373755" y="1547664"/>
          <a:ext cx="6172200" cy="4290060"/>
        </p:xfrm>
        <a:graphic>
          <a:graphicData uri="http://schemas.openxmlformats.org/drawingml/2006/table">
            <a:tbl>
              <a:tblPr firstRow="1" firstCol="1" bandRow="1">
                <a:tableStyleId>{5C22544A-7EE6-4342-B048-85BDC9FD1C3A}</a:tableStyleId>
              </a:tblPr>
              <a:tblGrid>
                <a:gridCol w="2407173"/>
                <a:gridCol w="3765027"/>
              </a:tblGrid>
              <a:tr h="0">
                <a:tc>
                  <a:txBody>
                    <a:bodyPr/>
                    <a:lstStyle/>
                    <a:p>
                      <a:pPr>
                        <a:spcAft>
                          <a:spcPts val="0"/>
                        </a:spcAft>
                      </a:pPr>
                      <a:endParaRPr lang="es-MX" sz="1000" b="0" dirty="0" smtClean="0">
                        <a:solidFill>
                          <a:schemeClr val="tx1"/>
                        </a:solidFill>
                        <a:effectLst/>
                      </a:endParaRPr>
                    </a:p>
                    <a:p>
                      <a:pPr>
                        <a:spcAft>
                          <a:spcPts val="0"/>
                        </a:spcAft>
                      </a:pPr>
                      <a:r>
                        <a:rPr lang="es-MX" sz="1000" b="1" dirty="0" smtClean="0">
                          <a:solidFill>
                            <a:schemeClr val="tx1"/>
                          </a:solidFill>
                          <a:effectLst/>
                        </a:rPr>
                        <a:t>PARTNER</a:t>
                      </a:r>
                      <a:r>
                        <a:rPr lang="es-MX" sz="1000" b="0" dirty="0" smtClean="0">
                          <a:solidFill>
                            <a:schemeClr val="tx1"/>
                          </a:solidFill>
                          <a:effectLst/>
                        </a:rPr>
                        <a:t>S</a:t>
                      </a:r>
                    </a:p>
                    <a:p>
                      <a:pPr>
                        <a:spcAft>
                          <a:spcPts val="0"/>
                        </a:spcAft>
                      </a:pPr>
                      <a:r>
                        <a:rPr lang="es-MX" sz="1000" b="0" dirty="0" smtClean="0">
                          <a:solidFill>
                            <a:schemeClr val="tx1"/>
                          </a:solidFill>
                          <a:effectLst/>
                        </a:rPr>
                        <a:t>Antonio San Blas, Isabel Gonzales </a:t>
                      </a:r>
                      <a:r>
                        <a:rPr lang="es-MX" sz="1000" b="0" dirty="0" err="1" smtClean="0">
                          <a:solidFill>
                            <a:schemeClr val="tx1"/>
                          </a:solidFill>
                          <a:effectLst/>
                        </a:rPr>
                        <a:t>Rodriguez</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sz="1050" b="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sz="1050" b="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sz="1050" b="0" dirty="0" err="1" smtClean="0">
                          <a:solidFill>
                            <a:schemeClr val="tx1"/>
                          </a:solidFill>
                          <a:effectLst/>
                        </a:rPr>
                        <a:t>Consorzio</a:t>
                      </a:r>
                      <a:r>
                        <a:rPr lang="es-MX" sz="1050" b="0" dirty="0" smtClean="0">
                          <a:solidFill>
                            <a:schemeClr val="tx1"/>
                          </a:solidFill>
                          <a:effectLst/>
                        </a:rPr>
                        <a:t> Insular de la Reserva Mundial de la Biosfera La Palma</a:t>
                      </a:r>
                      <a:endParaRPr lang="en-GB" sz="1050" b="0" dirty="0">
                        <a:solidFill>
                          <a:schemeClr val="tx1"/>
                        </a:solidFill>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Peter </a:t>
                      </a:r>
                      <a:r>
                        <a:rPr lang="en-US" sz="1000" b="0" dirty="0" err="1">
                          <a:solidFill>
                            <a:schemeClr val="tx1"/>
                          </a:solidFill>
                          <a:effectLst/>
                        </a:rPr>
                        <a:t>Prokosch</a:t>
                      </a:r>
                      <a:r>
                        <a:rPr lang="en-US" sz="1000" b="0" dirty="0">
                          <a:solidFill>
                            <a:schemeClr val="tx1"/>
                          </a:solidFill>
                          <a:effectLst/>
                        </a:rPr>
                        <a:t>, Christina </a:t>
                      </a:r>
                      <a:r>
                        <a:rPr lang="en-US" sz="1000" b="0" dirty="0" err="1">
                          <a:solidFill>
                            <a:schemeClr val="tx1"/>
                          </a:solidFill>
                          <a:effectLst/>
                        </a:rPr>
                        <a:t>Cavaliere</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a:effectLst/>
                        </a:rPr>
                        <a:t>UNEP/GRID-</a:t>
                      </a:r>
                      <a:r>
                        <a:rPr lang="en-US" sz="1000" b="0" dirty="0" err="1">
                          <a:effectLst/>
                        </a:rPr>
                        <a:t>Arendal</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Maria Gravari-</a:t>
                      </a:r>
                      <a:r>
                        <a:rPr lang="en-US" sz="1000" b="0" dirty="0" err="1">
                          <a:solidFill>
                            <a:schemeClr val="tx1"/>
                          </a:solidFill>
                          <a:effectLst/>
                        </a:rPr>
                        <a:t>Barbas</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a:effectLst/>
                        </a:rPr>
                        <a:t>IREST - Université Paris I Panthéon-Sorbonne</a:t>
                      </a:r>
                      <a:endParaRPr lang="en-GB" sz="1050" b="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err="1">
                          <a:solidFill>
                            <a:schemeClr val="tx1"/>
                          </a:solidFill>
                          <a:effectLst/>
                        </a:rPr>
                        <a:t>Blanka</a:t>
                      </a:r>
                      <a:r>
                        <a:rPr lang="en-US" sz="1000" b="0" dirty="0">
                          <a:solidFill>
                            <a:schemeClr val="tx1"/>
                          </a:solidFill>
                          <a:effectLst/>
                        </a:rPr>
                        <a:t> </a:t>
                      </a:r>
                      <a:r>
                        <a:rPr lang="en-US" sz="1000" b="0" dirty="0" err="1">
                          <a:solidFill>
                            <a:schemeClr val="tx1"/>
                          </a:solidFill>
                          <a:effectLst/>
                        </a:rPr>
                        <a:t>Belosevic</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a:effectLst/>
                        </a:rPr>
                        <a:t>Croatian Ministry of Tourism</a:t>
                      </a:r>
                      <a:endParaRPr lang="en-GB" sz="1050" b="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Mikael </a:t>
                      </a:r>
                      <a:r>
                        <a:rPr lang="en-US" sz="1000" b="0" dirty="0" err="1">
                          <a:solidFill>
                            <a:schemeClr val="tx1"/>
                          </a:solidFill>
                          <a:effectLst/>
                        </a:rPr>
                        <a:t>Backman</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a:effectLst/>
                        </a:rPr>
                        <a:t>Lunds Universitet - IIIEE</a:t>
                      </a:r>
                      <a:endParaRPr lang="en-GB" sz="1050" b="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Teresa Müller</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de-DE" sz="1000" b="0">
                          <a:effectLst/>
                        </a:rPr>
                        <a:t>Tourismus Zentrale Saarland</a:t>
                      </a:r>
                      <a:endParaRPr lang="en-GB" sz="1050" b="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err="1">
                          <a:solidFill>
                            <a:schemeClr val="tx1"/>
                          </a:solidFill>
                          <a:effectLst/>
                        </a:rPr>
                        <a:t>Adao</a:t>
                      </a:r>
                      <a:r>
                        <a:rPr lang="en-US" sz="1000" b="0" dirty="0">
                          <a:solidFill>
                            <a:schemeClr val="tx1"/>
                          </a:solidFill>
                          <a:effectLst/>
                        </a:rPr>
                        <a:t> </a:t>
                      </a:r>
                      <a:r>
                        <a:rPr lang="en-US" sz="1000" b="0" dirty="0" smtClean="0">
                          <a:solidFill>
                            <a:schemeClr val="tx1"/>
                          </a:solidFill>
                          <a:effectLst/>
                        </a:rPr>
                        <a:t>Flores</a:t>
                      </a:r>
                    </a:p>
                    <a:p>
                      <a:pPr>
                        <a:spcAft>
                          <a:spcPts val="0"/>
                        </a:spcAft>
                      </a:pPr>
                      <a:r>
                        <a:rPr lang="en-US" sz="1000" b="1" baseline="0" dirty="0" smtClean="0">
                          <a:solidFill>
                            <a:schemeClr val="tx1"/>
                          </a:solidFill>
                          <a:effectLst/>
                          <a:latin typeface="Consolas"/>
                          <a:ea typeface="Calibri"/>
                          <a:cs typeface="Times New Roman"/>
                        </a:rPr>
                        <a:t>EXPERT GROUP</a:t>
                      </a:r>
                      <a:r>
                        <a:rPr lang="en-US" sz="1000" b="0" baseline="0" dirty="0" smtClean="0">
                          <a:solidFill>
                            <a:schemeClr val="tx1"/>
                          </a:solidFill>
                          <a:effectLst/>
                          <a:latin typeface="Consolas"/>
                          <a:ea typeface="Calibri"/>
                          <a:cs typeface="Times New Roman"/>
                        </a:rPr>
                        <a:t> </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de-DE" sz="1000" b="0" dirty="0">
                          <a:effectLst/>
                        </a:rPr>
                        <a:t>Universidade do Algarve</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smtClean="0">
                          <a:solidFill>
                            <a:schemeClr val="tx1"/>
                          </a:solidFill>
                          <a:effectLst/>
                        </a:rPr>
                        <a:t>Herbert Hamel</a:t>
                      </a:r>
                    </a:p>
                    <a:p>
                      <a:pPr>
                        <a:spcAft>
                          <a:spcPts val="0"/>
                        </a:spcAft>
                      </a:pPr>
                      <a:r>
                        <a:rPr lang="en-US" sz="1000" b="0" dirty="0" smtClean="0">
                          <a:solidFill>
                            <a:schemeClr val="tx1"/>
                          </a:solidFill>
                          <a:effectLst/>
                        </a:rPr>
                        <a:t>Gordon </a:t>
                      </a:r>
                      <a:r>
                        <a:rPr lang="en-US" sz="1000" b="0" dirty="0" err="1" smtClean="0">
                          <a:solidFill>
                            <a:schemeClr val="tx1"/>
                          </a:solidFill>
                          <a:effectLst/>
                        </a:rPr>
                        <a:t>Sillence</a:t>
                      </a:r>
                      <a:endParaRPr lang="en-US" sz="1000" b="0" dirty="0" smtClean="0">
                        <a:solidFill>
                          <a:schemeClr val="tx1"/>
                        </a:solidFill>
                        <a:effectLst/>
                      </a:endParaRPr>
                    </a:p>
                    <a:p>
                      <a:pPr>
                        <a:spcAft>
                          <a:spcPts val="0"/>
                        </a:spcAft>
                      </a:pPr>
                      <a:r>
                        <a:rPr lang="en-US" sz="1000" b="0" dirty="0" smtClean="0">
                          <a:solidFill>
                            <a:schemeClr val="tx1"/>
                          </a:solidFill>
                          <a:effectLst/>
                        </a:rPr>
                        <a:t>Richard Denman</a:t>
                      </a:r>
                      <a:r>
                        <a:rPr lang="en-US" sz="1000" b="0" baseline="0" dirty="0" smtClean="0">
                          <a:solidFill>
                            <a:schemeClr val="tx1"/>
                          </a:solidFill>
                          <a:effectLst/>
                        </a:rPr>
                        <a:t>  </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err="1" smtClean="0">
                          <a:effectLst/>
                        </a:rPr>
                        <a:t>Ecotrans</a:t>
                      </a:r>
                      <a:r>
                        <a:rPr lang="en-US" sz="1000" b="0" dirty="0" smtClean="0">
                          <a:effectLst/>
                        </a:rPr>
                        <a:t>  FAST-LAIN Project director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err="1" smtClean="0">
                          <a:effectLst/>
                        </a:rPr>
                        <a:t>Ecottrans</a:t>
                      </a:r>
                      <a:r>
                        <a:rPr lang="en-US" sz="1000" b="0" baseline="0" dirty="0" smtClean="0">
                          <a:effectLst/>
                        </a:rPr>
                        <a:t> FAST-LAIN </a:t>
                      </a:r>
                      <a:r>
                        <a:rPr lang="en-US" sz="1000" b="0" dirty="0" smtClean="0">
                          <a:effectLst/>
                        </a:rPr>
                        <a:t>Project director</a:t>
                      </a:r>
                    </a:p>
                    <a:p>
                      <a:pPr>
                        <a:spcAft>
                          <a:spcPts val="0"/>
                        </a:spcAft>
                      </a:pPr>
                      <a:r>
                        <a:rPr lang="en-US" sz="1000" b="0" dirty="0" smtClean="0">
                          <a:effectLst/>
                        </a:rPr>
                        <a:t>The </a:t>
                      </a:r>
                      <a:r>
                        <a:rPr lang="en-US" sz="1000" b="0" dirty="0">
                          <a:effectLst/>
                        </a:rPr>
                        <a:t>Tourism Company</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Marion </a:t>
                      </a:r>
                      <a:r>
                        <a:rPr lang="en-US" sz="1000" b="0" dirty="0" err="1">
                          <a:solidFill>
                            <a:schemeClr val="tx1"/>
                          </a:solidFill>
                          <a:effectLst/>
                        </a:rPr>
                        <a:t>Hammerl</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a:effectLst/>
                        </a:rPr>
                        <a:t>Bodensee </a:t>
                      </a:r>
                      <a:r>
                        <a:rPr lang="en-US" sz="1000" b="0" dirty="0" err="1">
                          <a:effectLst/>
                        </a:rPr>
                        <a:t>Stiftung</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Francesca Conti</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a:effectLst/>
                        </a:rPr>
                        <a:t>ACTA</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err="1">
                          <a:solidFill>
                            <a:schemeClr val="tx1"/>
                          </a:solidFill>
                          <a:effectLst/>
                        </a:rPr>
                        <a:t>Ghislain</a:t>
                      </a:r>
                      <a:r>
                        <a:rPr lang="en-US" sz="1000" b="0" dirty="0">
                          <a:solidFill>
                            <a:schemeClr val="tx1"/>
                          </a:solidFill>
                          <a:effectLst/>
                        </a:rPr>
                        <a:t> Dubois</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a:effectLst/>
                        </a:rPr>
                        <a:t>TEC</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Karl </a:t>
                      </a:r>
                      <a:r>
                        <a:rPr lang="en-US" sz="1000" b="0" dirty="0" smtClean="0">
                          <a:solidFill>
                            <a:schemeClr val="tx1"/>
                          </a:solidFill>
                          <a:effectLst/>
                        </a:rPr>
                        <a:t>Reiner</a:t>
                      </a:r>
                    </a:p>
                  </a:txBody>
                  <a:tcPr marL="68580" marR="68580" marT="0" marB="0">
                    <a:noFill/>
                  </a:tcPr>
                </a:tc>
                <a:tc>
                  <a:txBody>
                    <a:bodyPr/>
                    <a:lstStyle/>
                    <a:p>
                      <a:pPr>
                        <a:spcAft>
                          <a:spcPts val="0"/>
                        </a:spcAft>
                      </a:pPr>
                      <a:r>
                        <a:rPr lang="en-US" sz="1000" b="0" dirty="0">
                          <a:effectLst/>
                        </a:rPr>
                        <a:t>ÖAR</a:t>
                      </a:r>
                      <a:endParaRPr lang="en-GB" sz="1050" b="0" dirty="0">
                        <a:effectLst/>
                        <a:latin typeface="Consolas"/>
                        <a:ea typeface="Calibri"/>
                        <a:cs typeface="Times New Roman"/>
                      </a:endParaRPr>
                    </a:p>
                  </a:txBody>
                  <a:tcPr marL="68580" marR="68580" marT="0" marB="0">
                    <a:noFill/>
                  </a:tcPr>
                </a:tc>
              </a:tr>
              <a:tr h="56728">
                <a:tc>
                  <a:txBody>
                    <a:bodyPr/>
                    <a:lstStyle/>
                    <a:p>
                      <a:pPr>
                        <a:spcAft>
                          <a:spcPts val="0"/>
                        </a:spcAft>
                      </a:pPr>
                      <a:r>
                        <a:rPr lang="en-US" sz="1000" b="0" dirty="0" err="1">
                          <a:solidFill>
                            <a:schemeClr val="tx1"/>
                          </a:solidFill>
                          <a:effectLst/>
                        </a:rPr>
                        <a:t>Naut</a:t>
                      </a:r>
                      <a:r>
                        <a:rPr lang="en-US" sz="1000" b="0" dirty="0">
                          <a:solidFill>
                            <a:schemeClr val="tx1"/>
                          </a:solidFill>
                          <a:effectLst/>
                        </a:rPr>
                        <a:t> </a:t>
                      </a:r>
                      <a:r>
                        <a:rPr lang="en-US" sz="1000" b="0" dirty="0" err="1">
                          <a:solidFill>
                            <a:schemeClr val="tx1"/>
                          </a:solidFill>
                          <a:effectLst/>
                        </a:rPr>
                        <a:t>Kusters</a:t>
                      </a:r>
                      <a:r>
                        <a:rPr lang="en-US" sz="1000" b="0" dirty="0">
                          <a:solidFill>
                            <a:schemeClr val="tx1"/>
                          </a:solidFill>
                          <a:effectLst/>
                        </a:rPr>
                        <a:t>, Hugo de Jong</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a:effectLst/>
                        </a:rPr>
                        <a:t>ECEAT Netherlands</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err="1">
                          <a:solidFill>
                            <a:schemeClr val="tx1"/>
                          </a:solidFill>
                          <a:effectLst/>
                        </a:rPr>
                        <a:t>Vasilis</a:t>
                      </a:r>
                      <a:r>
                        <a:rPr lang="en-US" sz="1000" b="0" dirty="0">
                          <a:solidFill>
                            <a:schemeClr val="tx1"/>
                          </a:solidFill>
                          <a:effectLst/>
                        </a:rPr>
                        <a:t> </a:t>
                      </a:r>
                      <a:r>
                        <a:rPr lang="en-US" sz="1000" b="0" dirty="0" err="1">
                          <a:solidFill>
                            <a:schemeClr val="tx1"/>
                          </a:solidFill>
                          <a:effectLst/>
                        </a:rPr>
                        <a:t>Tsipidis</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err="1" smtClean="0">
                          <a:effectLst/>
                        </a:rPr>
                        <a:t>Prisma</a:t>
                      </a:r>
                      <a:r>
                        <a:rPr lang="en-US" sz="1000" b="0" dirty="0" smtClean="0">
                          <a:effectLst/>
                        </a:rPr>
                        <a:t>/EEN</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smtClean="0">
                          <a:solidFill>
                            <a:schemeClr val="tx1"/>
                          </a:solidFill>
                          <a:effectLst/>
                          <a:latin typeface="Consolas"/>
                          <a:ea typeface="Calibri"/>
                          <a:cs typeface="Times New Roman"/>
                        </a:rPr>
                        <a:t>Peter Zimmer</a:t>
                      </a:r>
                    </a:p>
                    <a:p>
                      <a:pPr>
                        <a:spcAft>
                          <a:spcPts val="0"/>
                        </a:spcAft>
                      </a:pPr>
                      <a:r>
                        <a:rPr lang="en-US" sz="1000" b="1" dirty="0" smtClean="0">
                          <a:solidFill>
                            <a:schemeClr val="tx1"/>
                          </a:solidFill>
                          <a:effectLst/>
                          <a:latin typeface="Consolas"/>
                          <a:ea typeface="Calibri"/>
                          <a:cs typeface="Times New Roman"/>
                        </a:rPr>
                        <a:t>SUPPORTER</a:t>
                      </a:r>
                      <a:r>
                        <a:rPr lang="en-US" sz="1000" b="0" dirty="0" smtClean="0">
                          <a:solidFill>
                            <a:schemeClr val="tx1"/>
                          </a:solidFill>
                          <a:effectLst/>
                          <a:latin typeface="Consolas"/>
                          <a:ea typeface="Calibri"/>
                          <a:cs typeface="Times New Roman"/>
                        </a:rPr>
                        <a:t>S</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err="1" smtClean="0">
                          <a:effectLst/>
                        </a:rPr>
                        <a:t>Futour</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Helena Rey, Deirdre </a:t>
                      </a:r>
                      <a:r>
                        <a:rPr lang="en-US" sz="1000" b="0" dirty="0" err="1">
                          <a:solidFill>
                            <a:schemeClr val="tx1"/>
                          </a:solidFill>
                          <a:effectLst/>
                        </a:rPr>
                        <a:t>Shurland</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a:effectLst/>
                        </a:rPr>
                        <a:t>United Nations Environment </a:t>
                      </a:r>
                      <a:r>
                        <a:rPr lang="en-US" sz="1000" b="0" dirty="0" err="1">
                          <a:effectLst/>
                        </a:rPr>
                        <a:t>Programme</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Luigi Cabrini</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a:effectLst/>
                        </a:rPr>
                        <a:t>UN World Tourism Organisation</a:t>
                      </a:r>
                      <a:endParaRPr lang="en-GB" sz="1050" b="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David </a:t>
                      </a:r>
                      <a:r>
                        <a:rPr lang="en-US" sz="1000" b="0" dirty="0" err="1">
                          <a:solidFill>
                            <a:schemeClr val="tx1"/>
                          </a:solidFill>
                          <a:effectLst/>
                        </a:rPr>
                        <a:t>Stanners</a:t>
                      </a:r>
                      <a:r>
                        <a:rPr lang="en-US" sz="1000" b="0" dirty="0">
                          <a:solidFill>
                            <a:schemeClr val="tx1"/>
                          </a:solidFill>
                          <a:effectLst/>
                        </a:rPr>
                        <a:t>, Paolo </a:t>
                      </a:r>
                      <a:r>
                        <a:rPr lang="en-US" sz="1000" b="0" dirty="0" err="1">
                          <a:solidFill>
                            <a:schemeClr val="tx1"/>
                          </a:solidFill>
                          <a:effectLst/>
                        </a:rPr>
                        <a:t>Meozzi</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a:effectLst/>
                        </a:rPr>
                        <a:t>European Environment Agency</a:t>
                      </a:r>
                      <a:endParaRPr lang="en-GB" sz="1050" b="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Fernando Santander</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a:effectLst/>
                        </a:rPr>
                        <a:t>European Travel Commission</a:t>
                      </a:r>
                      <a:endParaRPr lang="en-GB" sz="1050" b="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Dirk Dunkelberg</a:t>
                      </a:r>
                      <a:endParaRPr lang="en-GB" sz="1050" b="0" dirty="0">
                        <a:solidFill>
                          <a:schemeClr val="tx1"/>
                        </a:solidFill>
                        <a:effectLst/>
                        <a:latin typeface="Consolas"/>
                        <a:ea typeface="Calibri"/>
                        <a:cs typeface="Times New Roman"/>
                      </a:endParaRPr>
                    </a:p>
                  </a:txBody>
                  <a:tcPr marL="68580" marR="68580" marT="0" marB="0">
                    <a:noFill/>
                  </a:tcPr>
                </a:tc>
                <a:tc>
                  <a:txBody>
                    <a:bodyPr/>
                    <a:lstStyle/>
                    <a:p>
                      <a:pPr>
                        <a:spcAft>
                          <a:spcPts val="0"/>
                        </a:spcAft>
                      </a:pPr>
                      <a:r>
                        <a:rPr lang="en-US" sz="1000" b="0" dirty="0">
                          <a:effectLst/>
                        </a:rPr>
                        <a:t>German Tourism Association</a:t>
                      </a:r>
                      <a:endParaRPr lang="en-GB" sz="1050" b="0" dirty="0">
                        <a:effectLst/>
                        <a:latin typeface="Consolas"/>
                        <a:ea typeface="Calibri"/>
                        <a:cs typeface="Times New Roman"/>
                      </a:endParaRPr>
                    </a:p>
                  </a:txBody>
                  <a:tcPr marL="68580" marR="68580" marT="0" marB="0">
                    <a:noFill/>
                  </a:tcPr>
                </a:tc>
              </a:tr>
              <a:tr h="0">
                <a:tc>
                  <a:txBody>
                    <a:bodyPr/>
                    <a:lstStyle/>
                    <a:p>
                      <a:pPr>
                        <a:spcAft>
                          <a:spcPts val="0"/>
                        </a:spcAft>
                      </a:pPr>
                      <a:r>
                        <a:rPr lang="en-US" sz="1000" b="0" dirty="0">
                          <a:solidFill>
                            <a:schemeClr val="tx1"/>
                          </a:solidFill>
                          <a:effectLst/>
                        </a:rPr>
                        <a:t>Lorenzo </a:t>
                      </a:r>
                      <a:r>
                        <a:rPr lang="en-US" sz="1000" b="0" dirty="0" smtClean="0">
                          <a:solidFill>
                            <a:schemeClr val="tx1"/>
                          </a:solidFill>
                          <a:effectLst/>
                        </a:rPr>
                        <a:t>Canova </a:t>
                      </a:r>
                    </a:p>
                    <a:p>
                      <a:pPr>
                        <a:spcAft>
                          <a:spcPts val="0"/>
                        </a:spcAft>
                      </a:pPr>
                      <a:r>
                        <a:rPr lang="en-US" sz="1000" b="0" dirty="0" smtClean="0">
                          <a:solidFill>
                            <a:schemeClr val="tx1"/>
                          </a:solidFill>
                          <a:effectLst/>
                        </a:rPr>
                        <a:t>DG</a:t>
                      </a:r>
                      <a:r>
                        <a:rPr lang="en-US" sz="1000" b="0" baseline="0" dirty="0" smtClean="0">
                          <a:solidFill>
                            <a:schemeClr val="tx1"/>
                          </a:solidFill>
                          <a:effectLst/>
                        </a:rPr>
                        <a:t> Enterprise Tourism Unit</a:t>
                      </a:r>
                      <a:endParaRPr lang="en-US" sz="1000" b="0" dirty="0" smtClean="0">
                        <a:solidFill>
                          <a:schemeClr val="tx1"/>
                        </a:solidFill>
                        <a:effectLst/>
                      </a:endParaRPr>
                    </a:p>
                  </a:txBody>
                  <a:tcPr marL="68580" marR="68580" marT="0" marB="0">
                    <a:noFill/>
                  </a:tcPr>
                </a:tc>
                <a:tc>
                  <a:txBody>
                    <a:bodyPr/>
                    <a:lstStyle/>
                    <a:p>
                      <a:pPr>
                        <a:spcAft>
                          <a:spcPts val="0"/>
                        </a:spcAft>
                      </a:pPr>
                      <a:r>
                        <a:rPr lang="en-US" sz="1000" b="0" dirty="0">
                          <a:effectLst/>
                        </a:rPr>
                        <a:t>Italian Ministry for Economic </a:t>
                      </a:r>
                      <a:r>
                        <a:rPr lang="en-US" sz="1000" b="0" dirty="0" smtClean="0">
                          <a:effectLst/>
                        </a:rPr>
                        <a:t>Development</a:t>
                      </a:r>
                    </a:p>
                    <a:p>
                      <a:pPr>
                        <a:spcAft>
                          <a:spcPts val="0"/>
                        </a:spcAft>
                      </a:pPr>
                      <a:r>
                        <a:rPr lang="en-US" sz="1000" b="0" dirty="0" smtClean="0">
                          <a:effectLst/>
                        </a:rPr>
                        <a:t>European</a:t>
                      </a:r>
                      <a:r>
                        <a:rPr lang="en-US" sz="1000" b="0" baseline="0" dirty="0" smtClean="0">
                          <a:effectLst/>
                        </a:rPr>
                        <a:t> Commission </a:t>
                      </a:r>
                      <a:endParaRPr lang="en-US" sz="1000" b="0" dirty="0" smtClean="0">
                        <a:effectLst/>
                      </a:endParaRPr>
                    </a:p>
                  </a:txBody>
                  <a:tcPr marL="68580" marR="68580" marT="0" marB="0">
                    <a:noFill/>
                  </a:tcPr>
                </a:tc>
              </a:tr>
            </a:tbl>
          </a:graphicData>
        </a:graphic>
      </p:graphicFrame>
      <p:sp>
        <p:nvSpPr>
          <p:cNvPr id="17" name="Slide Number Placeholder 2"/>
          <p:cNvSpPr>
            <a:spLocks noGrp="1"/>
          </p:cNvSpPr>
          <p:nvPr>
            <p:ph type="sldNum" sz="quarter" idx="12"/>
          </p:nvPr>
        </p:nvSpPr>
        <p:spPr>
          <a:xfrm>
            <a:off x="4914900" y="8475134"/>
            <a:ext cx="1600200" cy="486833"/>
          </a:xfrm>
        </p:spPr>
        <p:txBody>
          <a:bodyPr/>
          <a:lstStyle/>
          <a:p>
            <a:pPr>
              <a:defRPr/>
            </a:pPr>
            <a:fld id="{D9761BA4-B1F9-4A89-9640-534289F76293}" type="slidenum">
              <a:rPr lang="de-DE" smtClean="0"/>
              <a:pPr>
                <a:defRPr/>
              </a:pPr>
              <a:t>54</a:t>
            </a:fld>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23E73079-3305-4BEC-8A82-ABFC85BE8A1F}" type="slidenum">
              <a:rPr lang="de-DE" smtClean="0"/>
              <a:pPr>
                <a:defRPr/>
              </a:pPr>
              <a:t>6</a:t>
            </a:fld>
            <a:endParaRPr lang="de-DE" dirty="0"/>
          </a:p>
        </p:txBody>
      </p:sp>
      <p:sp>
        <p:nvSpPr>
          <p:cNvPr id="6" name="TextBox 5"/>
          <p:cNvSpPr txBox="1"/>
          <p:nvPr/>
        </p:nvSpPr>
        <p:spPr>
          <a:xfrm>
            <a:off x="404664" y="3459908"/>
            <a:ext cx="1842349" cy="5524589"/>
          </a:xfrm>
          <a:prstGeom prst="rect">
            <a:avLst/>
          </a:prstGeom>
          <a:noFill/>
        </p:spPr>
        <p:txBody>
          <a:bodyPr wrap="square" rtlCol="0">
            <a:spAutoFit/>
          </a:bodyPr>
          <a:lstStyle/>
          <a:p>
            <a:r>
              <a:rPr lang="en-US" sz="1100" b="1" dirty="0" smtClean="0"/>
              <a:t>France: Sorbonne  </a:t>
            </a:r>
            <a:r>
              <a:rPr lang="en-US" sz="1100" b="1" dirty="0" err="1" smtClean="0"/>
              <a:t>Université</a:t>
            </a:r>
            <a:r>
              <a:rPr lang="en-US" sz="1100" b="1" dirty="0"/>
              <a:t> </a:t>
            </a:r>
            <a:r>
              <a:rPr lang="en-US" sz="1100" b="1" dirty="0" smtClean="0"/>
              <a:t>– IREST:  </a:t>
            </a:r>
            <a:endParaRPr lang="en-GB" sz="1100" dirty="0"/>
          </a:p>
          <a:p>
            <a:r>
              <a:rPr lang="en-US" sz="1100" b="1" dirty="0" smtClean="0">
                <a:hlinkClick r:id="rId2"/>
              </a:rPr>
              <a:t>Green </a:t>
            </a:r>
            <a:r>
              <a:rPr lang="en-US" sz="1100" b="1" dirty="0">
                <a:hlinkClick r:id="rId2"/>
              </a:rPr>
              <a:t>Map </a:t>
            </a:r>
            <a:r>
              <a:rPr lang="en-US" sz="1100" b="1" dirty="0" smtClean="0">
                <a:hlinkClick r:id="rId2"/>
              </a:rPr>
              <a:t>Cluster Paris</a:t>
            </a:r>
            <a:endParaRPr lang="en-US" sz="1100" b="1" dirty="0" smtClean="0"/>
          </a:p>
          <a:p>
            <a:endParaRPr lang="en-US" sz="1100" b="1" dirty="0"/>
          </a:p>
          <a:p>
            <a:endParaRPr lang="en-US" sz="1100" b="1" dirty="0" smtClean="0"/>
          </a:p>
          <a:p>
            <a:endParaRPr lang="en-US" sz="1200" dirty="0" smtClean="0">
              <a:latin typeface="+mn-lt"/>
            </a:endParaRPr>
          </a:p>
          <a:p>
            <a:r>
              <a:rPr lang="en-US" sz="1200" dirty="0" smtClean="0">
                <a:latin typeface="+mn-lt"/>
              </a:rPr>
              <a:t>University </a:t>
            </a:r>
            <a:r>
              <a:rPr lang="en-US" sz="1200" dirty="0">
                <a:latin typeface="+mn-lt"/>
              </a:rPr>
              <a:t>Sorbonne in Paris </a:t>
            </a:r>
            <a:r>
              <a:rPr lang="en-US" sz="1200" dirty="0" smtClean="0">
                <a:latin typeface="+mn-lt"/>
              </a:rPr>
              <a:t>France is setting up the </a:t>
            </a:r>
            <a:r>
              <a:rPr lang="en-US" sz="1200" dirty="0">
                <a:latin typeface="+mn-lt"/>
              </a:rPr>
              <a:t>cluster </a:t>
            </a:r>
            <a:r>
              <a:rPr lang="en-US" sz="1200" i="1" dirty="0">
                <a:latin typeface="+mn-lt"/>
              </a:rPr>
              <a:t>“</a:t>
            </a:r>
            <a:r>
              <a:rPr lang="en-US" sz="1200" i="1" dirty="0" err="1">
                <a:latin typeface="+mn-lt"/>
              </a:rPr>
              <a:t>Entrez</a:t>
            </a:r>
            <a:r>
              <a:rPr lang="en-US" sz="1200" i="1" dirty="0">
                <a:latin typeface="+mn-lt"/>
              </a:rPr>
              <a:t> </a:t>
            </a:r>
            <a:r>
              <a:rPr lang="en-US" sz="1200" i="1" dirty="0" err="1">
                <a:latin typeface="+mn-lt"/>
              </a:rPr>
              <a:t>c’est</a:t>
            </a:r>
            <a:r>
              <a:rPr lang="en-US" sz="1200" i="1" dirty="0">
                <a:latin typeface="+mn-lt"/>
              </a:rPr>
              <a:t> tout </a:t>
            </a:r>
            <a:r>
              <a:rPr lang="en-US" sz="1200" i="1" dirty="0" err="1" smtClean="0">
                <a:latin typeface="+mn-lt"/>
              </a:rPr>
              <a:t>vert</a:t>
            </a:r>
            <a:r>
              <a:rPr lang="en-US" sz="1200" i="1" dirty="0" smtClean="0">
                <a:latin typeface="+mn-lt"/>
              </a:rPr>
              <a:t>”, </a:t>
            </a:r>
            <a:r>
              <a:rPr lang="en-US" sz="1200" dirty="0" smtClean="0">
                <a:latin typeface="+mn-lt"/>
              </a:rPr>
              <a:t>which aims </a:t>
            </a:r>
            <a:r>
              <a:rPr lang="en-US" sz="1200" dirty="0">
                <a:latin typeface="+mn-lt"/>
              </a:rPr>
              <a:t>to </a:t>
            </a:r>
            <a:r>
              <a:rPr lang="en-US" sz="1200" dirty="0" smtClean="0">
                <a:latin typeface="+mn-lt"/>
              </a:rPr>
              <a:t>create an </a:t>
            </a:r>
            <a:r>
              <a:rPr lang="en-US" sz="1200" dirty="0">
                <a:latin typeface="+mn-lt"/>
              </a:rPr>
              <a:t>internet platform </a:t>
            </a:r>
            <a:r>
              <a:rPr lang="en-US" sz="1200" dirty="0" smtClean="0">
                <a:latin typeface="+mn-lt"/>
              </a:rPr>
              <a:t>on sustainable </a:t>
            </a:r>
            <a:r>
              <a:rPr lang="en-US" sz="1200" dirty="0">
                <a:latin typeface="+mn-lt"/>
              </a:rPr>
              <a:t>initiatives </a:t>
            </a:r>
            <a:r>
              <a:rPr lang="en-US" sz="1200" dirty="0" smtClean="0">
                <a:latin typeface="+mn-lt"/>
              </a:rPr>
              <a:t>in the </a:t>
            </a:r>
            <a:r>
              <a:rPr lang="en-US" sz="1200" dirty="0">
                <a:latin typeface="+mn-lt"/>
              </a:rPr>
              <a:t>region of </a:t>
            </a:r>
            <a:r>
              <a:rPr lang="en-US" sz="1200" dirty="0" smtClean="0">
                <a:latin typeface="+mn-lt"/>
              </a:rPr>
              <a:t>Paris, focused </a:t>
            </a:r>
            <a:r>
              <a:rPr lang="en-US" sz="1200" dirty="0">
                <a:latin typeface="+mn-lt"/>
              </a:rPr>
              <a:t>on two main </a:t>
            </a:r>
            <a:r>
              <a:rPr lang="en-US" sz="1200" dirty="0" smtClean="0">
                <a:latin typeface="+mn-lt"/>
              </a:rPr>
              <a:t>target groups: professionals </a:t>
            </a:r>
            <a:r>
              <a:rPr lang="en-US" sz="1200" dirty="0">
                <a:latin typeface="+mn-lt"/>
              </a:rPr>
              <a:t>of the tourism industry, and </a:t>
            </a:r>
            <a:r>
              <a:rPr lang="en-US" sz="1200" dirty="0" smtClean="0">
                <a:latin typeface="+mn-lt"/>
              </a:rPr>
              <a:t>researchers/specialists</a:t>
            </a:r>
            <a:r>
              <a:rPr lang="en-US" sz="1200" dirty="0">
                <a:latin typeface="+mn-lt"/>
              </a:rPr>
              <a:t>. </a:t>
            </a:r>
            <a:r>
              <a:rPr lang="en-US" sz="1200" dirty="0" smtClean="0">
                <a:latin typeface="+mn-lt"/>
              </a:rPr>
              <a:t>IREST </a:t>
            </a:r>
            <a:r>
              <a:rPr lang="en-US" sz="1200" dirty="0">
                <a:latin typeface="+mn-lt"/>
              </a:rPr>
              <a:t>Green Map Paris will </a:t>
            </a:r>
            <a:r>
              <a:rPr lang="en-US" sz="1200" dirty="0" smtClean="0">
                <a:latin typeface="+mn-lt"/>
              </a:rPr>
              <a:t>identify the  </a:t>
            </a:r>
            <a:r>
              <a:rPr lang="en-US" sz="1200" dirty="0">
                <a:latin typeface="+mn-lt"/>
              </a:rPr>
              <a:t>good </a:t>
            </a:r>
            <a:r>
              <a:rPr lang="en-US" sz="1200" dirty="0" smtClean="0">
                <a:latin typeface="+mn-lt"/>
              </a:rPr>
              <a:t>practices of  Paris stakeholders </a:t>
            </a:r>
            <a:endParaRPr lang="en-GB" sz="1200" dirty="0">
              <a:latin typeface="+mn-lt"/>
            </a:endParaRPr>
          </a:p>
          <a:p>
            <a:r>
              <a:rPr lang="en-US" sz="1200" dirty="0">
                <a:latin typeface="+mn-lt"/>
              </a:rPr>
              <a:t>creating a “green” thematic knowledge </a:t>
            </a:r>
            <a:r>
              <a:rPr lang="en-US" sz="1200" dirty="0" smtClean="0">
                <a:latin typeface="+mn-lt"/>
              </a:rPr>
              <a:t>framework  in </a:t>
            </a:r>
            <a:r>
              <a:rPr lang="en-US" sz="1200" dirty="0">
                <a:latin typeface="+mn-lt"/>
              </a:rPr>
              <a:t>order to establish a regional </a:t>
            </a:r>
            <a:r>
              <a:rPr lang="en-US" sz="1200" dirty="0" smtClean="0">
                <a:latin typeface="+mn-lt"/>
              </a:rPr>
              <a:t>research-to-market place </a:t>
            </a:r>
            <a:r>
              <a:rPr lang="en-US" sz="1200" dirty="0">
                <a:latin typeface="+mn-lt"/>
              </a:rPr>
              <a:t>process in France.</a:t>
            </a:r>
            <a:endParaRPr lang="en-GB" sz="1200" dirty="0">
              <a:latin typeface="+mn-lt"/>
            </a:endParaRPr>
          </a:p>
          <a:p>
            <a:endParaRPr lang="en-GB" sz="1100" dirty="0"/>
          </a:p>
          <a:p>
            <a:endParaRPr lang="en-GB" sz="1100" dirty="0"/>
          </a:p>
        </p:txBody>
      </p:sp>
      <p:sp>
        <p:nvSpPr>
          <p:cNvPr id="7" name="TextBox 6"/>
          <p:cNvSpPr txBox="1"/>
          <p:nvPr/>
        </p:nvSpPr>
        <p:spPr>
          <a:xfrm>
            <a:off x="2247013" y="3491880"/>
            <a:ext cx="2242313" cy="4632037"/>
          </a:xfrm>
          <a:prstGeom prst="rect">
            <a:avLst/>
          </a:prstGeom>
          <a:noFill/>
        </p:spPr>
        <p:txBody>
          <a:bodyPr wrap="square" rtlCol="0">
            <a:spAutoFit/>
          </a:bodyPr>
          <a:lstStyle/>
          <a:p>
            <a:r>
              <a:rPr lang="de-DE" sz="1100" b="1" dirty="0" smtClean="0"/>
              <a:t>Sweden: Lunds </a:t>
            </a:r>
            <a:r>
              <a:rPr lang="de-DE" sz="1100" b="1" dirty="0"/>
              <a:t>Universitet </a:t>
            </a:r>
            <a:r>
              <a:rPr lang="de-DE" sz="1100" b="1" dirty="0" smtClean="0"/>
              <a:t>– IIIEE: </a:t>
            </a:r>
            <a:r>
              <a:rPr lang="de-DE" sz="1100" b="1" dirty="0" smtClean="0">
                <a:hlinkClick r:id="rId2"/>
              </a:rPr>
              <a:t>Photo </a:t>
            </a:r>
            <a:r>
              <a:rPr lang="de-DE" sz="1100" b="1" dirty="0">
                <a:hlinkClick r:id="rId2"/>
              </a:rPr>
              <a:t>Tourism </a:t>
            </a:r>
            <a:r>
              <a:rPr lang="de-DE" sz="1100" b="1" dirty="0" smtClean="0">
                <a:hlinkClick r:id="rId2"/>
              </a:rPr>
              <a:t>Cluster in Söderslätt</a:t>
            </a:r>
            <a:endParaRPr lang="de-DE" sz="1100" b="1" dirty="0" smtClean="0"/>
          </a:p>
          <a:p>
            <a:endParaRPr lang="de-DE" sz="1100" b="1" dirty="0"/>
          </a:p>
          <a:p>
            <a:endParaRPr lang="en-GB" sz="1100" dirty="0"/>
          </a:p>
          <a:p>
            <a:r>
              <a:rPr lang="en-US" sz="1200" dirty="0" smtClean="0">
                <a:latin typeface="+mn-lt"/>
              </a:rPr>
              <a:t>Lund University, Sweden</a:t>
            </a:r>
            <a:r>
              <a:rPr lang="en-US" sz="1200" dirty="0">
                <a:latin typeface="+mn-lt"/>
              </a:rPr>
              <a:t>, is using </a:t>
            </a:r>
            <a:r>
              <a:rPr lang="en-US" sz="1200" dirty="0" err="1">
                <a:latin typeface="+mn-lt"/>
              </a:rPr>
              <a:t>Söderslätt</a:t>
            </a:r>
            <a:r>
              <a:rPr lang="en-US" sz="1200" dirty="0">
                <a:latin typeface="+mn-lt"/>
              </a:rPr>
              <a:t> as a case study area</a:t>
            </a:r>
            <a:r>
              <a:rPr lang="en-US" sz="1200" dirty="0" smtClean="0">
                <a:latin typeface="+mn-lt"/>
              </a:rPr>
              <a:t>, implementing </a:t>
            </a:r>
            <a:r>
              <a:rPr lang="en-US" sz="1200" dirty="0">
                <a:latin typeface="+mn-lt"/>
              </a:rPr>
              <a:t>different means of sustainable </a:t>
            </a:r>
            <a:r>
              <a:rPr lang="en-US" sz="1200" dirty="0" smtClean="0">
                <a:latin typeface="+mn-lt"/>
              </a:rPr>
              <a:t>tourism development. Photo tourism is an  </a:t>
            </a:r>
            <a:r>
              <a:rPr lang="en-US" sz="1200" dirty="0">
                <a:latin typeface="+mn-lt"/>
              </a:rPr>
              <a:t>innovative ”edutainment” </a:t>
            </a:r>
            <a:r>
              <a:rPr lang="en-US" sz="1200" dirty="0" smtClean="0">
                <a:latin typeface="+mn-lt"/>
              </a:rPr>
              <a:t>concept </a:t>
            </a:r>
            <a:r>
              <a:rPr lang="en-US" sz="1200" dirty="0">
                <a:latin typeface="+mn-lt"/>
              </a:rPr>
              <a:t>for promotion </a:t>
            </a:r>
            <a:r>
              <a:rPr lang="en-US" sz="1200" dirty="0" smtClean="0">
                <a:latin typeface="+mn-lt"/>
              </a:rPr>
              <a:t>of  nature &amp; cultural tourism for sustainable </a:t>
            </a:r>
            <a:r>
              <a:rPr lang="en-US" sz="1200" dirty="0">
                <a:latin typeface="+mn-lt"/>
              </a:rPr>
              <a:t>growth and increased </a:t>
            </a:r>
            <a:r>
              <a:rPr lang="en-US" sz="1200" dirty="0" smtClean="0">
                <a:latin typeface="+mn-lt"/>
              </a:rPr>
              <a:t> competitiveness within </a:t>
            </a:r>
            <a:r>
              <a:rPr lang="en-US" sz="1200" dirty="0">
                <a:latin typeface="+mn-lt"/>
              </a:rPr>
              <a:t>European </a:t>
            </a:r>
            <a:r>
              <a:rPr lang="en-US" sz="1200" dirty="0" smtClean="0">
                <a:latin typeface="+mn-lt"/>
              </a:rPr>
              <a:t>tourism. A </a:t>
            </a:r>
            <a:r>
              <a:rPr lang="en-US" sz="1200" dirty="0" err="1" smtClean="0">
                <a:latin typeface="+mn-lt"/>
              </a:rPr>
              <a:t>Söderslätt</a:t>
            </a:r>
            <a:r>
              <a:rPr lang="en-US" sz="1200" dirty="0" smtClean="0">
                <a:latin typeface="+mn-lt"/>
              </a:rPr>
              <a:t> cluster on the Portal has been created to increase local interaction and collaboration to deliver the photo-tourism product. The  project is also forming </a:t>
            </a:r>
            <a:r>
              <a:rPr lang="en-US" sz="1200" dirty="0">
                <a:latin typeface="+mn-lt"/>
              </a:rPr>
              <a:t>a European network </a:t>
            </a:r>
            <a:r>
              <a:rPr lang="en-US" sz="1200" dirty="0" smtClean="0">
                <a:latin typeface="+mn-lt"/>
              </a:rPr>
              <a:t>of Photo Tourism Destinations to market the concept and offers. </a:t>
            </a:r>
            <a:endParaRPr lang="en-GB" sz="1100" dirty="0"/>
          </a:p>
        </p:txBody>
      </p:sp>
      <p:sp>
        <p:nvSpPr>
          <p:cNvPr id="8" name="TextBox 7"/>
          <p:cNvSpPr txBox="1"/>
          <p:nvPr/>
        </p:nvSpPr>
        <p:spPr>
          <a:xfrm>
            <a:off x="4388282" y="3491880"/>
            <a:ext cx="2219373" cy="3647152"/>
          </a:xfrm>
          <a:prstGeom prst="rect">
            <a:avLst/>
          </a:prstGeom>
          <a:noFill/>
        </p:spPr>
        <p:txBody>
          <a:bodyPr wrap="square" rtlCol="0">
            <a:spAutoFit/>
          </a:bodyPr>
          <a:lstStyle/>
          <a:p>
            <a:r>
              <a:rPr lang="en-US" sz="1100" b="1" dirty="0"/>
              <a:t>Norway: </a:t>
            </a:r>
            <a:r>
              <a:rPr lang="en-US" sz="1100" b="1" dirty="0" smtClean="0"/>
              <a:t> UNEP/GRID-</a:t>
            </a:r>
            <a:r>
              <a:rPr lang="en-US" sz="1100" b="1" dirty="0" err="1" smtClean="0"/>
              <a:t>Arendal</a:t>
            </a:r>
            <a:r>
              <a:rPr lang="en-US" sz="1100" b="1" dirty="0" smtClean="0"/>
              <a:t> - </a:t>
            </a:r>
            <a:r>
              <a:rPr lang="en-US" sz="1100" b="1" dirty="0" smtClean="0">
                <a:hlinkClick r:id="rId2"/>
              </a:rPr>
              <a:t>Linking </a:t>
            </a:r>
            <a:r>
              <a:rPr lang="en-US" sz="1100" b="1" dirty="0">
                <a:hlinkClick r:id="rId2"/>
              </a:rPr>
              <a:t>Tourism &amp; Conservation (LT&amp;C</a:t>
            </a:r>
            <a:r>
              <a:rPr lang="en-US" sz="1100" b="1" dirty="0" smtClean="0">
                <a:hlinkClick r:id="rId2"/>
              </a:rPr>
              <a:t>)</a:t>
            </a:r>
            <a:endParaRPr lang="en-US" sz="1100" b="1" dirty="0" smtClean="0"/>
          </a:p>
          <a:p>
            <a:endParaRPr lang="en-US" sz="1100" b="1" dirty="0"/>
          </a:p>
          <a:p>
            <a:endParaRPr lang="en-US" sz="1100" b="1" dirty="0" smtClean="0"/>
          </a:p>
          <a:p>
            <a:endParaRPr lang="en-GB" sz="1100" dirty="0"/>
          </a:p>
          <a:p>
            <a:r>
              <a:rPr lang="en-US" sz="1100" dirty="0" smtClean="0">
                <a:latin typeface="+mn-lt"/>
              </a:rPr>
              <a:t>GRID-</a:t>
            </a:r>
            <a:r>
              <a:rPr lang="en-US" sz="1100" dirty="0" err="1" smtClean="0">
                <a:latin typeface="+mn-lt"/>
              </a:rPr>
              <a:t>Arendal</a:t>
            </a:r>
            <a:r>
              <a:rPr lang="en-US" sz="1100" dirty="0" smtClean="0">
                <a:latin typeface="+mn-lt"/>
              </a:rPr>
              <a:t> are steering the LT&amp;C Cluster </a:t>
            </a:r>
            <a:r>
              <a:rPr lang="en-US" sz="1100" dirty="0">
                <a:latin typeface="+mn-lt"/>
              </a:rPr>
              <a:t>initiative </a:t>
            </a:r>
            <a:r>
              <a:rPr lang="en-US" sz="1100" dirty="0" smtClean="0">
                <a:latin typeface="+mn-lt"/>
              </a:rPr>
              <a:t>to create a database of incentives </a:t>
            </a:r>
            <a:r>
              <a:rPr lang="en-US" sz="1100" dirty="0">
                <a:latin typeface="+mn-lt"/>
              </a:rPr>
              <a:t>for </a:t>
            </a:r>
            <a:r>
              <a:rPr lang="en-US" sz="1100" dirty="0" smtClean="0">
                <a:latin typeface="+mn-lt"/>
              </a:rPr>
              <a:t>positive change in tourism to </a:t>
            </a:r>
            <a:r>
              <a:rPr lang="en-US" sz="1100" dirty="0">
                <a:latin typeface="+mn-lt"/>
              </a:rPr>
              <a:t>benefit successful development and </a:t>
            </a:r>
            <a:r>
              <a:rPr lang="en-US" sz="1100" dirty="0" smtClean="0">
                <a:latin typeface="+mn-lt"/>
              </a:rPr>
              <a:t>management of </a:t>
            </a:r>
            <a:r>
              <a:rPr lang="en-US" sz="1100" dirty="0">
                <a:latin typeface="+mn-lt"/>
              </a:rPr>
              <a:t>the world’s protected areas. </a:t>
            </a:r>
            <a:r>
              <a:rPr lang="en-US" sz="1100" dirty="0" smtClean="0">
                <a:latin typeface="+mn-lt"/>
              </a:rPr>
              <a:t>As </a:t>
            </a:r>
            <a:r>
              <a:rPr lang="en-US" sz="1100" dirty="0">
                <a:latin typeface="+mn-lt"/>
              </a:rPr>
              <a:t>partner of the FAST-LAIN project GRID-</a:t>
            </a:r>
            <a:r>
              <a:rPr lang="en-US" sz="1100" dirty="0" err="1">
                <a:latin typeface="+mn-lt"/>
              </a:rPr>
              <a:t>Arendal</a:t>
            </a:r>
            <a:r>
              <a:rPr lang="en-US" sz="1100" dirty="0">
                <a:latin typeface="+mn-lt"/>
              </a:rPr>
              <a:t> </a:t>
            </a:r>
            <a:r>
              <a:rPr lang="en-US" sz="1100" dirty="0" smtClean="0">
                <a:latin typeface="+mn-lt"/>
              </a:rPr>
              <a:t>hosted a </a:t>
            </a:r>
            <a:r>
              <a:rPr lang="en-US" sz="1100" dirty="0">
                <a:latin typeface="+mn-lt"/>
              </a:rPr>
              <a:t>LT&amp;C seminar at the GPST meeting in Korea 2012 </a:t>
            </a:r>
            <a:r>
              <a:rPr lang="en-US" sz="1100" dirty="0" smtClean="0">
                <a:latin typeface="+mn-lt"/>
              </a:rPr>
              <a:t>and conducted </a:t>
            </a:r>
            <a:r>
              <a:rPr lang="en-US" sz="1100" dirty="0">
                <a:latin typeface="+mn-lt"/>
              </a:rPr>
              <a:t>a survey about existing LT&amp;C </a:t>
            </a:r>
            <a:r>
              <a:rPr lang="en-US" sz="1100" dirty="0" smtClean="0">
                <a:latin typeface="+mn-lt"/>
              </a:rPr>
              <a:t>cases. The </a:t>
            </a:r>
            <a:r>
              <a:rPr lang="en-US" sz="1100" dirty="0">
                <a:latin typeface="+mn-lt"/>
              </a:rPr>
              <a:t>results were </a:t>
            </a:r>
            <a:r>
              <a:rPr lang="en-US" sz="1100" dirty="0" smtClean="0">
                <a:latin typeface="+mn-lt"/>
              </a:rPr>
              <a:t>used to </a:t>
            </a:r>
            <a:r>
              <a:rPr lang="en-US" sz="1100" dirty="0">
                <a:latin typeface="+mn-lt"/>
              </a:rPr>
              <a:t>map best practice European LT&amp;C examples on </a:t>
            </a:r>
            <a:r>
              <a:rPr lang="en-US" sz="1100" dirty="0" err="1" smtClean="0">
                <a:latin typeface="+mn-lt"/>
              </a:rPr>
              <a:t>DestiNet</a:t>
            </a:r>
            <a:r>
              <a:rPr lang="en-US" sz="1100" dirty="0" smtClean="0">
                <a:latin typeface="+mn-lt"/>
              </a:rPr>
              <a:t>. </a:t>
            </a:r>
            <a:endParaRPr lang="en-GB" sz="1100" dirty="0">
              <a:latin typeface="+mn-lt"/>
            </a:endParaRPr>
          </a:p>
          <a:p>
            <a:endParaRPr lang="en-GB" sz="1100" dirty="0"/>
          </a:p>
        </p:txBody>
      </p:sp>
      <p:sp>
        <p:nvSpPr>
          <p:cNvPr id="9" name="Rectangle 8"/>
          <p:cNvSpPr/>
          <p:nvPr/>
        </p:nvSpPr>
        <p:spPr>
          <a:xfrm>
            <a:off x="6607656"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34857" y="4079404"/>
            <a:ext cx="424113" cy="4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72541" y="4079404"/>
            <a:ext cx="932723" cy="46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herbert\Documents\_Dokumente VON ECOTRANS1\Downloads\Lund logo_home.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48880" y="4079404"/>
            <a:ext cx="14954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herbert\Documents\!ECODATEN 2011-2012\ECOTRANS\PROJEKTE\PROJEKTE 2012\FASTLAIN\7-PM\Fast-Lain DestiNet\6 partners - maps -destinatio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007" y="243074"/>
            <a:ext cx="5902517" cy="321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76019" y="243074"/>
            <a:ext cx="1384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H="1">
            <a:off x="3212976" y="928874"/>
            <a:ext cx="155193" cy="546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81127" y="6933413"/>
            <a:ext cx="1800837" cy="1508105"/>
          </a:xfrm>
          <a:prstGeom prst="rect">
            <a:avLst/>
          </a:prstGeom>
          <a:noFill/>
          <a:ln w="12700">
            <a:noFill/>
          </a:ln>
        </p:spPr>
        <p:txBody>
          <a:bodyPr wrap="square" rtlCol="0">
            <a:spAutoFit/>
          </a:bodyPr>
          <a:lstStyle/>
          <a:p>
            <a:pPr algn="ctr"/>
            <a:r>
              <a:rPr lang="en-GB" sz="1200" b="1" dirty="0" smtClean="0">
                <a:solidFill>
                  <a:schemeClr val="tx2"/>
                </a:solidFill>
              </a:rPr>
              <a:t>You can see these clusters in detail on the </a:t>
            </a:r>
            <a:r>
              <a:rPr lang="en-GB" sz="1200" b="1" dirty="0" err="1" smtClean="0">
                <a:solidFill>
                  <a:schemeClr val="tx2"/>
                </a:solidFill>
                <a:hlinkClick r:id="rId7"/>
              </a:rPr>
              <a:t>DestiNet</a:t>
            </a:r>
            <a:r>
              <a:rPr lang="en-GB" sz="1200" b="1" dirty="0" smtClean="0">
                <a:solidFill>
                  <a:schemeClr val="tx2"/>
                </a:solidFill>
                <a:hlinkClick r:id="rId7"/>
              </a:rPr>
              <a:t> Portal</a:t>
            </a:r>
            <a:r>
              <a:rPr lang="en-GB" sz="1200" b="1" dirty="0" smtClean="0">
                <a:solidFill>
                  <a:schemeClr val="tx2"/>
                </a:solidFill>
              </a:rPr>
              <a:t> </a:t>
            </a:r>
            <a:endParaRPr lang="en-GB" sz="1400" b="1" dirty="0">
              <a:solidFill>
                <a:schemeClr val="tx2"/>
              </a:solidFill>
            </a:endParaRPr>
          </a:p>
          <a:p>
            <a:pPr algn="ctr"/>
            <a:endParaRPr lang="en-GB" sz="1400" b="1" dirty="0" smtClean="0">
              <a:solidFill>
                <a:schemeClr val="tx2"/>
              </a:solidFill>
            </a:endParaRPr>
          </a:p>
          <a:p>
            <a:pPr algn="ctr"/>
            <a:endParaRPr lang="en-GB" sz="1400" b="1" dirty="0">
              <a:solidFill>
                <a:schemeClr val="tx2"/>
              </a:solidFill>
            </a:endParaRPr>
          </a:p>
          <a:p>
            <a:pPr algn="ctr"/>
            <a:endParaRPr lang="en-GB" sz="1400" b="1" dirty="0" smtClean="0">
              <a:solidFill>
                <a:schemeClr val="tx2"/>
              </a:solidFill>
            </a:endParaRPr>
          </a:p>
          <a:p>
            <a:pPr algn="ctr"/>
            <a:endParaRPr lang="en-GB" sz="1400" b="1" dirty="0">
              <a:solidFill>
                <a:schemeClr val="tx2"/>
              </a:solidFill>
            </a:endParaRPr>
          </a:p>
        </p:txBody>
      </p:sp>
      <p:sp>
        <p:nvSpPr>
          <p:cNvPr id="16"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7" name="Picture 3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9651"/>
          <a:stretch/>
        </p:blipFill>
        <p:spPr bwMode="auto">
          <a:xfrm>
            <a:off x="4919736" y="7668344"/>
            <a:ext cx="1201292" cy="77317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828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7"/>
            <a:ext cx="6858000" cy="9138306"/>
          </a:xfrm>
          <a:prstGeom prst="rect">
            <a:avLst/>
          </a:prstGeom>
        </p:spPr>
      </p:pic>
      <p:sp>
        <p:nvSpPr>
          <p:cNvPr id="4099" name="Title 1"/>
          <p:cNvSpPr>
            <a:spLocks noGrp="1"/>
          </p:cNvSpPr>
          <p:nvPr>
            <p:ph type="title"/>
          </p:nvPr>
        </p:nvSpPr>
        <p:spPr>
          <a:xfrm>
            <a:off x="342900" y="683568"/>
            <a:ext cx="6172200" cy="1524000"/>
          </a:xfrm>
        </p:spPr>
        <p:txBody>
          <a:bodyPr/>
          <a:lstStyle/>
          <a:p>
            <a:r>
              <a:rPr lang="en-GB" sz="3200" dirty="0" smtClean="0">
                <a:solidFill>
                  <a:srgbClr val="FFC000"/>
                </a:solidFill>
              </a:rPr>
              <a:t>PART I </a:t>
            </a:r>
            <a:r>
              <a:rPr lang="en-GB" sz="3200" dirty="0">
                <a:solidFill>
                  <a:srgbClr val="FFC000"/>
                </a:solidFill>
              </a:rPr>
              <a:t> Theory</a:t>
            </a:r>
            <a:br>
              <a:rPr lang="en-GB" sz="3200" dirty="0">
                <a:solidFill>
                  <a:srgbClr val="FFC000"/>
                </a:solidFill>
              </a:rPr>
            </a:br>
            <a:r>
              <a:rPr lang="en-GB" dirty="0">
                <a:solidFill>
                  <a:srgbClr val="FFC000"/>
                </a:solidFill>
              </a:rPr>
              <a:t>Section </a:t>
            </a:r>
            <a:r>
              <a:rPr lang="en-GB" dirty="0" smtClean="0">
                <a:solidFill>
                  <a:srgbClr val="FFC000"/>
                </a:solidFill>
              </a:rPr>
              <a:t>1  </a:t>
            </a:r>
            <a:br>
              <a:rPr lang="en-GB" dirty="0" smtClean="0">
                <a:solidFill>
                  <a:srgbClr val="FFC000"/>
                </a:solidFill>
              </a:rPr>
            </a:br>
            <a:r>
              <a:rPr lang="en-GB" dirty="0" smtClean="0">
                <a:solidFill>
                  <a:srgbClr val="FFC000"/>
                </a:solidFill>
              </a:rPr>
              <a:t> Background and Benefits </a:t>
            </a:r>
            <a:br>
              <a:rPr lang="en-GB" dirty="0" smtClean="0">
                <a:solidFill>
                  <a:srgbClr val="FFC000"/>
                </a:solidFill>
              </a:rPr>
            </a:br>
            <a:r>
              <a:rPr lang="en-GB" dirty="0" smtClean="0">
                <a:solidFill>
                  <a:srgbClr val="FFC000"/>
                </a:solidFill>
              </a:rPr>
              <a:t>of  Tourism KICs</a:t>
            </a:r>
            <a:r>
              <a:rPr lang="en-GB" dirty="0">
                <a:solidFill>
                  <a:srgbClr val="FFC000"/>
                </a:solidFill>
              </a:rPr>
              <a:t/>
            </a:r>
            <a:br>
              <a:rPr lang="en-GB" dirty="0">
                <a:solidFill>
                  <a:srgbClr val="FFC000"/>
                </a:solidFill>
              </a:rPr>
            </a:br>
            <a:r>
              <a:rPr lang="en-GB" dirty="0" smtClean="0">
                <a:solidFill>
                  <a:schemeClr val="tx2"/>
                </a:solidFill>
              </a:rPr>
              <a:t> </a:t>
            </a:r>
          </a:p>
        </p:txBody>
      </p:sp>
      <p:sp>
        <p:nvSpPr>
          <p:cNvPr id="3" name="Content Placeholder 2"/>
          <p:cNvSpPr>
            <a:spLocks noGrp="1"/>
          </p:cNvSpPr>
          <p:nvPr>
            <p:ph idx="1"/>
          </p:nvPr>
        </p:nvSpPr>
        <p:spPr>
          <a:xfrm>
            <a:off x="585523" y="2195736"/>
            <a:ext cx="5686954" cy="6034617"/>
          </a:xfrm>
        </p:spPr>
        <p:txBody>
          <a:bodyPr/>
          <a:lstStyle/>
          <a:p>
            <a:pPr marL="0" indent="0">
              <a:lnSpc>
                <a:spcPts val="1400"/>
              </a:lnSpc>
              <a:buNone/>
              <a:defRPr/>
            </a:pPr>
            <a:r>
              <a:rPr lang="en-GB" sz="1200" b="1" dirty="0" smtClean="0">
                <a:solidFill>
                  <a:srgbClr val="FFFF00"/>
                </a:solidFill>
              </a:rPr>
              <a:t>What </a:t>
            </a:r>
            <a:r>
              <a:rPr lang="en-GB" sz="1200" b="1" dirty="0">
                <a:solidFill>
                  <a:srgbClr val="FFFF00"/>
                </a:solidFill>
              </a:rPr>
              <a:t>are Tourism Knowledge and Innovation </a:t>
            </a:r>
            <a:r>
              <a:rPr lang="en-GB" sz="1200" b="1" dirty="0" smtClean="0">
                <a:solidFill>
                  <a:srgbClr val="FFFF00"/>
                </a:solidFill>
              </a:rPr>
              <a:t>Communities?  This section explains what a </a:t>
            </a:r>
            <a:r>
              <a:rPr lang="en-GB" sz="1200" b="1" dirty="0">
                <a:solidFill>
                  <a:srgbClr val="FFFF00"/>
                </a:solidFill>
              </a:rPr>
              <a:t>Tourism Knowledge and Innovation </a:t>
            </a:r>
            <a:r>
              <a:rPr lang="en-GB" sz="1200" b="1" dirty="0" smtClean="0">
                <a:solidFill>
                  <a:srgbClr val="FFFF00"/>
                </a:solidFill>
              </a:rPr>
              <a:t>Community is,  </a:t>
            </a:r>
            <a:r>
              <a:rPr lang="en-GB" sz="1200" b="1" dirty="0">
                <a:solidFill>
                  <a:srgbClr val="FFFF00"/>
                </a:solidFill>
              </a:rPr>
              <a:t>and why  we need them for </a:t>
            </a:r>
            <a:r>
              <a:rPr lang="en-GB" sz="1200" b="1" dirty="0" smtClean="0">
                <a:solidFill>
                  <a:srgbClr val="FFFF00"/>
                </a:solidFill>
              </a:rPr>
              <a:t>sustainable, responsible, inclusive  and competitive tourism  enterprise and destination development</a:t>
            </a:r>
            <a:r>
              <a:rPr lang="en-GB" b="1" dirty="0">
                <a:solidFill>
                  <a:srgbClr val="FFFF00"/>
                </a:solidFill>
              </a:rPr>
              <a:t>.</a:t>
            </a:r>
            <a:endParaRPr lang="en-GB" b="1" dirty="0" smtClean="0">
              <a:solidFill>
                <a:srgbClr val="FFFF00"/>
              </a:solidFill>
            </a:endParaRPr>
          </a:p>
          <a:p>
            <a:pPr marL="457200" lvl="1" indent="0">
              <a:spcBef>
                <a:spcPts val="0"/>
              </a:spcBef>
              <a:buFont typeface="Arial" charset="0"/>
              <a:buNone/>
              <a:defRPr/>
            </a:pPr>
            <a:endParaRPr lang="en-GB" dirty="0" smtClean="0"/>
          </a:p>
          <a:p>
            <a:pPr>
              <a:buFont typeface="Arial" charset="0"/>
              <a:buChar char="•"/>
              <a:defRPr/>
            </a:pP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704" y="3095993"/>
            <a:ext cx="5077968" cy="5041392"/>
          </a:xfrm>
          <a:prstGeom prst="rect">
            <a:avLst/>
          </a:prstGeom>
        </p:spPr>
      </p:pic>
      <p:sp>
        <p:nvSpPr>
          <p:cNvPr id="5" name="Rectangle 4"/>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pPr>
              <a:defRPr/>
            </a:pPr>
            <a:fld id="{23E73079-3305-4BEC-8A82-ABFC85BE8A1F}" type="slidenum">
              <a:rPr lang="de-DE" smtClean="0"/>
              <a:pPr>
                <a:defRPr/>
              </a:pPr>
              <a:t>7</a:t>
            </a:fld>
            <a:endParaRPr lang="de-DE"/>
          </a:p>
        </p:txBody>
      </p:sp>
      <p:sp>
        <p:nvSpPr>
          <p:cNvPr id="11"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70290" y="156139"/>
            <a:ext cx="5544616" cy="936104"/>
          </a:xfrm>
        </p:spPr>
        <p:txBody>
          <a:bodyPr/>
          <a:lstStyle/>
          <a:p>
            <a:r>
              <a:rPr lang="en-GB" sz="2400" dirty="0" smtClean="0"/>
              <a:t>What Are </a:t>
            </a:r>
            <a:r>
              <a:rPr lang="en-GB" sz="2400" dirty="0" smtClean="0">
                <a:solidFill>
                  <a:schemeClr val="bg2">
                    <a:lumMod val="10000"/>
                  </a:schemeClr>
                </a:solidFill>
              </a:rPr>
              <a:t>Tourism </a:t>
            </a:r>
            <a:r>
              <a:rPr lang="en-GB" sz="2400" dirty="0">
                <a:solidFill>
                  <a:schemeClr val="bg2">
                    <a:lumMod val="10000"/>
                  </a:schemeClr>
                </a:solidFill>
              </a:rPr>
              <a:t>Knowledge </a:t>
            </a:r>
            <a:r>
              <a:rPr lang="en-GB" sz="2400" dirty="0" smtClean="0">
                <a:solidFill>
                  <a:schemeClr val="bg2">
                    <a:lumMod val="10000"/>
                  </a:schemeClr>
                </a:solidFill>
              </a:rPr>
              <a:t>and </a:t>
            </a:r>
            <a:r>
              <a:rPr lang="en-GB" sz="2400" dirty="0">
                <a:solidFill>
                  <a:schemeClr val="bg2">
                    <a:lumMod val="10000"/>
                  </a:schemeClr>
                </a:solidFill>
              </a:rPr>
              <a:t>Innovation </a:t>
            </a:r>
            <a:r>
              <a:rPr lang="en-GB" sz="2400" dirty="0" smtClean="0">
                <a:solidFill>
                  <a:schemeClr val="bg2">
                    <a:lumMod val="10000"/>
                  </a:schemeClr>
                </a:solidFill>
              </a:rPr>
              <a:t>Communities</a:t>
            </a:r>
            <a:r>
              <a:rPr lang="en-GB" sz="2400" dirty="0" smtClean="0"/>
              <a:t>?</a:t>
            </a:r>
          </a:p>
        </p:txBody>
      </p:sp>
      <p:sp>
        <p:nvSpPr>
          <p:cNvPr id="5123" name="Content Placeholder 2"/>
          <p:cNvSpPr>
            <a:spLocks noGrp="1"/>
          </p:cNvSpPr>
          <p:nvPr>
            <p:ph idx="1"/>
          </p:nvPr>
        </p:nvSpPr>
        <p:spPr>
          <a:xfrm>
            <a:off x="476672" y="1533359"/>
            <a:ext cx="5760640" cy="6034617"/>
          </a:xfrm>
        </p:spPr>
        <p:txBody>
          <a:bodyPr/>
          <a:lstStyle/>
          <a:p>
            <a:pPr marL="0" indent="0" algn="just">
              <a:lnSpc>
                <a:spcPts val="1500"/>
              </a:lnSpc>
              <a:buFont typeface="Arial" charset="0"/>
              <a:buNone/>
              <a:defRPr/>
            </a:pPr>
            <a:r>
              <a:rPr lang="en-GB" sz="1200" dirty="0" smtClean="0"/>
              <a:t>The </a:t>
            </a:r>
            <a:r>
              <a:rPr lang="en-GB" sz="1200" i="1" dirty="0" smtClean="0"/>
              <a:t>Tourism Learning Area </a:t>
            </a:r>
            <a:r>
              <a:rPr lang="en-GB" sz="1200" dirty="0" smtClean="0"/>
              <a:t>methodology was an approach developed by the European Commission to systematically network relevant stakeholders for the purpose of  improving learning opportunities and maximising resource use to support enterprise and workforce development. </a:t>
            </a:r>
            <a:r>
              <a:rPr lang="en-GB" sz="1200" dirty="0"/>
              <a:t> </a:t>
            </a:r>
            <a:r>
              <a:rPr lang="en-GB" sz="1200" dirty="0" smtClean="0"/>
              <a:t>More recently, the </a:t>
            </a:r>
            <a:r>
              <a:rPr lang="en-GB" sz="1200" dirty="0"/>
              <a:t>e</a:t>
            </a:r>
            <a:r>
              <a:rPr lang="en-GB" sz="1200" dirty="0" smtClean="0"/>
              <a:t>stablishment of the </a:t>
            </a:r>
            <a:r>
              <a:rPr lang="en-GB" sz="1200" i="1" dirty="0" smtClean="0"/>
              <a:t>European Research Area</a:t>
            </a:r>
            <a:r>
              <a:rPr lang="en-GB" sz="1200" dirty="0" smtClean="0"/>
              <a:t> and the work of the </a:t>
            </a:r>
            <a:r>
              <a:rPr lang="en-GB" sz="1200" i="1" dirty="0" smtClean="0"/>
              <a:t>European Institute for Innovation and Technology </a:t>
            </a:r>
            <a:r>
              <a:rPr lang="en-GB" sz="1200" dirty="0" smtClean="0"/>
              <a:t>has given rise to the development of </a:t>
            </a:r>
            <a:r>
              <a:rPr lang="en-GB" sz="1200" i="1" dirty="0" smtClean="0"/>
              <a:t>Knowledge and Innovation Communities (KICs), </a:t>
            </a:r>
            <a:r>
              <a:rPr lang="en-GB" sz="1200" dirty="0" smtClean="0"/>
              <a:t>again seeking to link academic, business and administrative European stakeholders to address topical issues through research to innovation process development.  </a:t>
            </a:r>
          </a:p>
          <a:p>
            <a:pPr marL="0" indent="0" algn="just">
              <a:lnSpc>
                <a:spcPts val="1500"/>
              </a:lnSpc>
              <a:buFont typeface="Arial" charset="0"/>
              <a:buNone/>
              <a:defRPr/>
            </a:pPr>
            <a:r>
              <a:rPr lang="en-GB" sz="1200" dirty="0" smtClean="0"/>
              <a:t>The concept of </a:t>
            </a:r>
            <a:r>
              <a:rPr lang="en-GB" sz="1200" i="1" dirty="0" smtClean="0"/>
              <a:t>Tourism KICs </a:t>
            </a:r>
            <a:r>
              <a:rPr lang="en-GB" sz="1200" dirty="0" smtClean="0"/>
              <a:t>brings the two approaches together at the European level. Tourism </a:t>
            </a:r>
            <a:r>
              <a:rPr lang="en-GB" sz="1200" dirty="0"/>
              <a:t>Knowledge &amp; Innovation Communities </a:t>
            </a:r>
            <a:r>
              <a:rPr lang="en-US" sz="1200" dirty="0" smtClean="0"/>
              <a:t>are </a:t>
            </a:r>
            <a:r>
              <a:rPr lang="en-US" sz="1200" dirty="0"/>
              <a:t>built by </a:t>
            </a:r>
            <a:r>
              <a:rPr lang="en-US" sz="1200" dirty="0" smtClean="0"/>
              <a:t> online mapping</a:t>
            </a:r>
            <a:r>
              <a:rPr lang="en-US" sz="1200" dirty="0"/>
              <a:t>, networking and clustering (the networking of networks territorially or thematically) </a:t>
            </a:r>
            <a:r>
              <a:rPr lang="en-US" sz="1200" dirty="0" smtClean="0"/>
              <a:t>of </a:t>
            </a:r>
            <a:r>
              <a:rPr lang="en-GB" sz="1200" dirty="0"/>
              <a:t>academic, business and </a:t>
            </a:r>
            <a:r>
              <a:rPr lang="en-GB" sz="1200" dirty="0" smtClean="0"/>
              <a:t>administrative </a:t>
            </a:r>
            <a:r>
              <a:rPr lang="en-US" sz="1200" dirty="0" smtClean="0"/>
              <a:t>stakeholders </a:t>
            </a:r>
            <a:r>
              <a:rPr lang="en-US" sz="1200" dirty="0"/>
              <a:t>in a systematic </a:t>
            </a:r>
            <a:r>
              <a:rPr lang="en-US" sz="1200" dirty="0" smtClean="0"/>
              <a:t>European-wide knowledge </a:t>
            </a:r>
            <a:r>
              <a:rPr lang="en-US" sz="1200" dirty="0"/>
              <a:t>transfer </a:t>
            </a:r>
            <a:r>
              <a:rPr lang="en-US" sz="1200" dirty="0" smtClean="0"/>
              <a:t>and support process. </a:t>
            </a:r>
            <a:endParaRPr lang="en-US" sz="1200" dirty="0"/>
          </a:p>
          <a:p>
            <a:pPr marL="0" indent="0" algn="just">
              <a:lnSpc>
                <a:spcPts val="1500"/>
              </a:lnSpc>
              <a:buFont typeface="Arial" charset="0"/>
              <a:buNone/>
              <a:defRPr/>
            </a:pPr>
            <a:r>
              <a:rPr lang="en-US" sz="1200" dirty="0"/>
              <a:t>This process </a:t>
            </a:r>
            <a:r>
              <a:rPr lang="en-US" sz="1200" dirty="0" smtClean="0"/>
              <a:t>is </a:t>
            </a:r>
            <a:r>
              <a:rPr lang="en-US" sz="1200" dirty="0"/>
              <a:t>focused </a:t>
            </a:r>
            <a:r>
              <a:rPr lang="en-US" sz="1200" dirty="0" smtClean="0"/>
              <a:t>on improving </a:t>
            </a:r>
            <a:r>
              <a:rPr lang="en-US" sz="1200" dirty="0"/>
              <a:t>SME and workforce </a:t>
            </a:r>
            <a:r>
              <a:rPr lang="en-US" sz="1200" dirty="0" smtClean="0"/>
              <a:t>competitiveness, and is </a:t>
            </a:r>
            <a:r>
              <a:rPr lang="en-US" sz="1200" dirty="0"/>
              <a:t>designed to enable  </a:t>
            </a:r>
            <a:r>
              <a:rPr lang="en-US" sz="1200" dirty="0" smtClean="0"/>
              <a:t>workers, companies and regions to </a:t>
            </a:r>
            <a:r>
              <a:rPr lang="en-US" sz="1200" dirty="0"/>
              <a:t>see </a:t>
            </a:r>
            <a:r>
              <a:rPr lang="en-US" sz="1200" dirty="0" smtClean="0"/>
              <a:t>a European and  global picture</a:t>
            </a:r>
            <a:r>
              <a:rPr lang="en-US" sz="1200" dirty="0"/>
              <a:t>, learn more, get more connections, share  knowledge and ideas, build creative teams, </a:t>
            </a:r>
            <a:r>
              <a:rPr lang="en-US" sz="1200" dirty="0" smtClean="0"/>
              <a:t>innovate, and </a:t>
            </a:r>
            <a:r>
              <a:rPr lang="en-US" sz="1200" dirty="0"/>
              <a:t>have  better access to support, raise finance, plan production and services, engage in markets and develop responsible &amp; sustainable activities .</a:t>
            </a:r>
          </a:p>
          <a:p>
            <a:pPr marL="0" indent="0">
              <a:lnSpc>
                <a:spcPts val="1500"/>
              </a:lnSpc>
              <a:spcBef>
                <a:spcPts val="600"/>
              </a:spcBef>
              <a:spcAft>
                <a:spcPts val="600"/>
              </a:spcAft>
              <a:buFont typeface="Arial" pitchFamily="34" charset="0"/>
              <a:buNone/>
            </a:pPr>
            <a:r>
              <a:rPr lang="en-GB" sz="1200" dirty="0"/>
              <a:t> </a:t>
            </a:r>
          </a:p>
        </p:txBody>
      </p:sp>
      <p:pic>
        <p:nvPicPr>
          <p:cNvPr id="5124"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9040" y="5127913"/>
            <a:ext cx="2330498" cy="33420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79" y="5127912"/>
            <a:ext cx="2917377" cy="861774"/>
          </a:xfrm>
          <a:prstGeom prst="rect">
            <a:avLst/>
          </a:prstGeom>
          <a:noFill/>
        </p:spPr>
        <p:txBody>
          <a:bodyPr wrap="square" rtlCol="0">
            <a:spAutoFit/>
          </a:bodyPr>
          <a:lstStyle/>
          <a:p>
            <a:r>
              <a:rPr lang="en-GB" sz="1000" dirty="0" smtClean="0">
                <a:latin typeface="+mn-lt"/>
              </a:rPr>
              <a:t>This </a:t>
            </a:r>
            <a:r>
              <a:rPr lang="en-GB" sz="1000" dirty="0" smtClean="0">
                <a:latin typeface="+mn-lt"/>
                <a:hlinkClick r:id="rId3"/>
              </a:rPr>
              <a:t>technical manual </a:t>
            </a:r>
            <a:r>
              <a:rPr lang="en-GB" sz="1000" dirty="0" smtClean="0">
                <a:latin typeface="+mn-lt"/>
              </a:rPr>
              <a:t>was developed in 2006 by DG Enterprise, showing Learning Area theory and its pilot application. The Climate KIC site shown below  is an example of European Research Area approach  that brings the Learning Areas approach up to date.</a:t>
            </a:r>
            <a:endParaRPr lang="en-GB" sz="1000" dirty="0">
              <a:latin typeface="+mn-lt"/>
            </a:endParaRPr>
          </a:p>
        </p:txBody>
      </p:sp>
      <p:sp>
        <p:nvSpPr>
          <p:cNvPr id="6" name="Rectangle 5"/>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23E73079-3305-4BEC-8A82-ABFC85BE8A1F}" type="slidenum">
              <a:rPr lang="de-DE" smtClean="0"/>
              <a:pPr>
                <a:defRPr/>
              </a:pPr>
              <a:t>8</a:t>
            </a:fld>
            <a:endParaRPr lang="de-DE"/>
          </a:p>
        </p:txBody>
      </p:sp>
      <p:pic>
        <p:nvPicPr>
          <p:cNvPr id="5" name="Picture 4">
            <a:hlinkClick r:id="rId5"/>
          </p:cNvPr>
          <p:cNvPicPr>
            <a:picLocks noChangeAspect="1"/>
          </p:cNvPicPr>
          <p:nvPr/>
        </p:nvPicPr>
        <p:blipFill rotWithShape="1">
          <a:blip r:embed="rId6" cstate="print">
            <a:extLst>
              <a:ext uri="{28A0092B-C50C-407E-A947-70E740481C1C}">
                <a14:useLocalDpi xmlns:a14="http://schemas.microsoft.com/office/drawing/2010/main" val="0"/>
              </a:ext>
            </a:extLst>
          </a:blip>
          <a:srcRect l="18527" t="9981" r="18443" b="5671"/>
          <a:stretch/>
        </p:blipFill>
        <p:spPr>
          <a:xfrm>
            <a:off x="670290" y="6307743"/>
            <a:ext cx="2795767" cy="2104507"/>
          </a:xfrm>
          <a:prstGeom prst="rect">
            <a:avLst/>
          </a:prstGeom>
          <a:ln>
            <a:solidFill>
              <a:schemeClr val="accent1"/>
            </a:solidFill>
          </a:ln>
        </p:spPr>
      </p:pic>
      <p:sp>
        <p:nvSpPr>
          <p:cNvPr id="12"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0" name="Picture 9">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949" y="251520"/>
            <a:ext cx="5544616" cy="864096"/>
          </a:xfrm>
        </p:spPr>
        <p:txBody>
          <a:bodyPr/>
          <a:lstStyle/>
          <a:p>
            <a:r>
              <a:rPr lang="en-GB" sz="2400" dirty="0" smtClean="0"/>
              <a:t>Understanding the Concept</a:t>
            </a:r>
            <a:br>
              <a:rPr lang="en-GB" sz="2400" dirty="0" smtClean="0"/>
            </a:br>
            <a:endParaRPr lang="en-GB" sz="2400" dirty="0" smtClean="0"/>
          </a:p>
        </p:txBody>
      </p:sp>
      <p:sp>
        <p:nvSpPr>
          <p:cNvPr id="22531" name="Content Placeholder 2"/>
          <p:cNvSpPr>
            <a:spLocks noGrp="1"/>
          </p:cNvSpPr>
          <p:nvPr>
            <p:ph idx="1"/>
          </p:nvPr>
        </p:nvSpPr>
        <p:spPr>
          <a:xfrm>
            <a:off x="476672" y="1403648"/>
            <a:ext cx="5616624" cy="3816556"/>
          </a:xfrm>
        </p:spPr>
        <p:txBody>
          <a:bodyPr/>
          <a:lstStyle/>
          <a:p>
            <a:pPr marL="0" indent="0" algn="just">
              <a:buFont typeface="Arial" pitchFamily="34" charset="0"/>
              <a:buNone/>
            </a:pPr>
            <a:r>
              <a:rPr lang="en-US" sz="1100" b="1" dirty="0" smtClean="0"/>
              <a:t>The original learning area concept provides the rational for the modern Tourism KIC. In the DG Enterprise: Innovation in Tourism Handbook it says:</a:t>
            </a:r>
          </a:p>
          <a:p>
            <a:pPr marL="0" indent="0" algn="just">
              <a:buFont typeface="Arial" pitchFamily="34" charset="0"/>
              <a:buNone/>
            </a:pPr>
            <a:r>
              <a:rPr lang="en-US" sz="1100" dirty="0" smtClean="0"/>
              <a:t>‘By </a:t>
            </a:r>
            <a:r>
              <a:rPr lang="en-US" sz="1200" dirty="0" smtClean="0"/>
              <a:t>raising the profile and status of learning activities, </a:t>
            </a:r>
            <a:r>
              <a:rPr lang="en-US" sz="1200" i="1" dirty="0" smtClean="0"/>
              <a:t>a Learning Area develops a dynamic synergy between the individual, the company and the territory … </a:t>
            </a:r>
            <a:r>
              <a:rPr lang="en-US" sz="1200" dirty="0" smtClean="0"/>
              <a:t>An example of this synergy is the continual work of many municipalities and regions to improve local living conditions, to attract skilled workers to live in an area, to create a human resource base, to attract companies, to improve regional competitiveness.  Such synergy is a key for developing innovation.</a:t>
            </a:r>
            <a:r>
              <a:rPr lang="en-GB" sz="1200" dirty="0" smtClean="0"/>
              <a:t> Recently it has become common practice for destinations to  establish joint marketing of a comprehensive range of products and services within a destination package.  In the new economy destinations need to address the issue of learning in the same manner.  This can be done by identifying common needs and opportunities, grouping together the relevant stakeholders, and providing common regional infrastructure to meet stakeholders’ learning as opposed to marketing requirements.  In this respect the positive experiences of Metropolitan areas and innovative regions can be used by tourism destinations to ensure healthy regional economies.  The clustering of products and services in the regional supply chain is seen as one of the key goals of a Tourism Learning Area.</a:t>
            </a:r>
          </a:p>
          <a:p>
            <a:pPr marL="0" indent="0" algn="just">
              <a:buFont typeface="Arial" pitchFamily="34" charset="0"/>
              <a:buNone/>
            </a:pPr>
            <a:r>
              <a:rPr lang="en-US" sz="1200" dirty="0" smtClean="0"/>
              <a:t>The Learning Area framework is an aid to this process.  The higher the quality of the learning opportunities and qualifications, the more likely it is that individuals will contribute positively to the overall development of the Learning Area’s economic, environmental and social processes.’  </a:t>
            </a:r>
          </a:p>
          <a:p>
            <a:pPr marL="0" indent="0" algn="just">
              <a:buFont typeface="Arial" pitchFamily="34" charset="0"/>
              <a:buNone/>
            </a:pPr>
            <a:endParaRPr lang="en-US" sz="800" dirty="0" smtClean="0"/>
          </a:p>
          <a:p>
            <a:pPr marL="0" indent="0" algn="just">
              <a:buFont typeface="Arial" pitchFamily="34" charset="0"/>
              <a:buNone/>
            </a:pPr>
            <a:r>
              <a:rPr lang="en-US" sz="1200" b="1" i="1" dirty="0" smtClean="0"/>
              <a:t>EC 2006 Innovation in tourism - How to set up a Tourism Learning  Area introduction</a:t>
            </a:r>
          </a:p>
          <a:p>
            <a:pPr marL="0" indent="0" algn="just">
              <a:buFont typeface="Arial" pitchFamily="34" charset="0"/>
              <a:buNone/>
            </a:pPr>
            <a:endParaRPr lang="en-US" sz="1200" b="1" i="1" dirty="0"/>
          </a:p>
          <a:p>
            <a:pPr marL="0" indent="0" algn="just">
              <a:buFont typeface="Arial" pitchFamily="34" charset="0"/>
              <a:buNone/>
            </a:pPr>
            <a:r>
              <a:rPr lang="en-US" sz="1200" b="1" i="1" dirty="0" smtClean="0"/>
              <a:t>From then ….  to now …. </a:t>
            </a:r>
            <a:endParaRPr lang="en-GB" sz="1200" b="1" i="1" dirty="0" smtClean="0"/>
          </a:p>
        </p:txBody>
      </p:sp>
      <p:sp>
        <p:nvSpPr>
          <p:cNvPr id="4" name="Rectangle 3"/>
          <p:cNvSpPr/>
          <p:nvPr/>
        </p:nvSpPr>
        <p:spPr>
          <a:xfrm>
            <a:off x="6601718" y="-21332"/>
            <a:ext cx="256282" cy="91440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23E73079-3305-4BEC-8A82-ABFC85BE8A1F}" type="slidenum">
              <a:rPr lang="de-DE" smtClean="0"/>
              <a:pPr>
                <a:defRPr/>
              </a:pPr>
              <a:t>9</a:t>
            </a:fld>
            <a:endParaRPr lang="de-DE"/>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743" y="5859861"/>
            <a:ext cx="2920847" cy="225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696" y="6394148"/>
            <a:ext cx="553762" cy="79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651"/>
          <a:stretch/>
        </p:blipFill>
        <p:spPr bwMode="auto">
          <a:xfrm>
            <a:off x="1815693" y="6383938"/>
            <a:ext cx="1628550" cy="104816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949" y="7490917"/>
            <a:ext cx="3676526" cy="1046440"/>
          </a:xfrm>
          <a:prstGeom prst="rect">
            <a:avLst/>
          </a:prstGeom>
          <a:noFill/>
        </p:spPr>
        <p:txBody>
          <a:bodyPr wrap="square" rtlCol="0">
            <a:spAutoFit/>
          </a:bodyPr>
          <a:lstStyle/>
          <a:p>
            <a:endParaRPr lang="en-GB" sz="1000" dirty="0" smtClean="0">
              <a:latin typeface="+mn-lt"/>
            </a:endParaRPr>
          </a:p>
          <a:p>
            <a:r>
              <a:rPr lang="en-GB" sz="1000" dirty="0" smtClean="0">
                <a:latin typeface="+mn-lt"/>
              </a:rPr>
              <a:t>The Handbook has led to the development of the </a:t>
            </a:r>
            <a:r>
              <a:rPr lang="en-GB" sz="1000" b="1" i="1" dirty="0" err="1" smtClean="0">
                <a:latin typeface="+mn-lt"/>
                <a:hlinkClick r:id="rId6"/>
              </a:rPr>
              <a:t>DestiNet</a:t>
            </a:r>
            <a:r>
              <a:rPr lang="en-GB" sz="1000" b="1" i="1" dirty="0" smtClean="0">
                <a:latin typeface="+mn-lt"/>
                <a:hlinkClick r:id="rId6"/>
              </a:rPr>
              <a:t> Platform for Sustainable &amp; Responsible Tourism </a:t>
            </a:r>
            <a:r>
              <a:rPr lang="en-GB" sz="1000" dirty="0" smtClean="0">
                <a:latin typeface="+mn-lt"/>
              </a:rPr>
              <a:t>as an online tool to set up </a:t>
            </a:r>
            <a:r>
              <a:rPr lang="en-GB" sz="1000" b="1" dirty="0" smtClean="0">
                <a:latin typeface="+mn-lt"/>
              </a:rPr>
              <a:t>Tourism </a:t>
            </a:r>
            <a:r>
              <a:rPr lang="en-GB" sz="1000" b="1" dirty="0">
                <a:latin typeface="+mn-lt"/>
              </a:rPr>
              <a:t>Knowledge &amp; Innovation</a:t>
            </a:r>
            <a:r>
              <a:rPr lang="en-GB" sz="1000" dirty="0"/>
              <a:t> </a:t>
            </a:r>
            <a:r>
              <a:rPr lang="en-GB" sz="1000" b="1" dirty="0">
                <a:latin typeface="+mn-lt"/>
              </a:rPr>
              <a:t>Communities t</a:t>
            </a:r>
            <a:r>
              <a:rPr lang="en-GB" sz="1000" dirty="0" smtClean="0">
                <a:latin typeface="+mn-lt"/>
              </a:rPr>
              <a:t>o establish continuous </a:t>
            </a:r>
            <a:r>
              <a:rPr lang="en-GB" sz="1000" b="1" i="1" dirty="0" smtClean="0">
                <a:latin typeface="+mn-lt"/>
              </a:rPr>
              <a:t>research to market place </a:t>
            </a:r>
            <a:r>
              <a:rPr lang="en-GB" sz="1000" dirty="0" smtClean="0">
                <a:latin typeface="+mn-lt"/>
              </a:rPr>
              <a:t>innovation and sustainability processes</a:t>
            </a:r>
            <a:r>
              <a:rPr lang="en-GB" sz="1200" dirty="0" smtClean="0">
                <a:latin typeface="+mn-lt"/>
              </a:rPr>
              <a:t>.</a:t>
            </a:r>
            <a:endParaRPr lang="en-GB" sz="1200" dirty="0">
              <a:latin typeface="+mn-lt"/>
            </a:endParaRPr>
          </a:p>
        </p:txBody>
      </p:sp>
      <p:sp>
        <p:nvSpPr>
          <p:cNvPr id="5" name="Right Arrow 4"/>
          <p:cNvSpPr/>
          <p:nvPr/>
        </p:nvSpPr>
        <p:spPr>
          <a:xfrm>
            <a:off x="1389997" y="6697791"/>
            <a:ext cx="165454" cy="18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a:off x="3573016" y="6908021"/>
            <a:ext cx="165454" cy="18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ooter Placeholder 3"/>
          <p:cNvSpPr>
            <a:spLocks noGrp="1"/>
          </p:cNvSpPr>
          <p:nvPr>
            <p:ph type="ftr" sz="quarter" idx="11"/>
          </p:nvPr>
        </p:nvSpPr>
        <p:spPr>
          <a:xfrm>
            <a:off x="1124744" y="8490471"/>
            <a:ext cx="4392488" cy="486833"/>
          </a:xfrm>
        </p:spPr>
        <p:txBody>
          <a:bodyPr/>
          <a:lstStyle/>
          <a:p>
            <a:pPr>
              <a:defRPr/>
            </a:pPr>
            <a:r>
              <a:rPr lang="en-GB" dirty="0" smtClean="0"/>
              <a:t>Tourism </a:t>
            </a:r>
            <a:r>
              <a:rPr lang="en-GB" dirty="0"/>
              <a:t>Knowledge &amp; Innovation </a:t>
            </a:r>
            <a:r>
              <a:rPr lang="en-GB" dirty="0" smtClean="0"/>
              <a:t>Communities -  Handbook 2012</a:t>
            </a:r>
            <a:endParaRPr lang="de-DE" dirty="0"/>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0141" y="6775373"/>
            <a:ext cx="432050" cy="428939"/>
          </a:xfrm>
          <a:prstGeom prst="rect">
            <a:avLst/>
          </a:prstGeom>
        </p:spPr>
      </p:pic>
      <p:pic>
        <p:nvPicPr>
          <p:cNvPr id="18" name="Picture 17">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582" y="338105"/>
            <a:ext cx="576322" cy="572172"/>
          </a:xfrm>
          <a:prstGeom prst="rect">
            <a:avLst/>
          </a:prstGeom>
        </p:spPr>
      </p:pic>
    </p:spTree>
    <p:extLst>
      <p:ext uri="{BB962C8B-B14F-4D97-AF65-F5344CB8AC3E}">
        <p14:creationId xmlns:p14="http://schemas.microsoft.com/office/powerpoint/2010/main" val="2296610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56935</TotalTime>
  <Words>8814</Words>
  <Application>Microsoft Office PowerPoint</Application>
  <PresentationFormat>On-screen Show (4:3)</PresentationFormat>
  <Paragraphs>807</Paragraphs>
  <Slides>54</Slides>
  <Notes>8</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Larissa-Design</vt:lpstr>
      <vt:lpstr>   Tourism  Knowledge &amp; Innovation  Communities A Guide  to Multi-Stakeholder Tourism Knowledge Networking to Improve European Innovation, Competitiveness and Sustainability</vt:lpstr>
      <vt:lpstr>PowerPoint Presentation</vt:lpstr>
      <vt:lpstr>Contents</vt:lpstr>
      <vt:lpstr>Executive Summary - Tourism Knowledge &amp; Innovation Communities (Tourism KICs)</vt:lpstr>
      <vt:lpstr>PowerPoint Presentation</vt:lpstr>
      <vt:lpstr>PowerPoint Presentation</vt:lpstr>
      <vt:lpstr>PART I  Theory Section 1    Background and Benefits  of  Tourism KICs  </vt:lpstr>
      <vt:lpstr>What Are Tourism Knowledge and Innovation Communities?</vt:lpstr>
      <vt:lpstr>Understanding the Concept </vt:lpstr>
      <vt:lpstr>Tourism Knowledge &amp; Information Communities   </vt:lpstr>
      <vt:lpstr>Tourism Knowledge &amp; Information Communities address the following issues:</vt:lpstr>
      <vt:lpstr>The Tourism KIC Approach has  Three Key Principles   </vt:lpstr>
      <vt:lpstr>Tourism KICs improve governance of learning processes to   develop  Human Potential …  </vt:lpstr>
      <vt:lpstr>Tourism KICs put workforce individuals, companies and regions in a structured Flow of Knowledge …  </vt:lpstr>
      <vt:lpstr>Opportunities for Learning in the Knowledge Economy</vt:lpstr>
      <vt:lpstr> Destination and Topic Knowledge &amp; Innovation Communities </vt:lpstr>
      <vt:lpstr>  Topic   Knowledge &amp; Innovation Communities </vt:lpstr>
      <vt:lpstr> Destination    Knowledge &amp; Innovation Communities </vt:lpstr>
      <vt:lpstr>Linking Destination and Topic  Knowledge &amp; Innovation Communities</vt:lpstr>
      <vt:lpstr>Key Messages</vt:lpstr>
      <vt:lpstr>PART I  Section 2    A Model Development Process   </vt:lpstr>
      <vt:lpstr>The Modelling Process: –     a step by step system and tools to understand how to set up your own Tourism Knowledge &amp; Innovation Community </vt:lpstr>
      <vt:lpstr>PowerPoint Presentation</vt:lpstr>
      <vt:lpstr>PowerPoint Presentation</vt:lpstr>
      <vt:lpstr>PowerPoint Presentation</vt:lpstr>
      <vt:lpstr>To model your own Destination or Topic Knowledge &amp; Innovation Community a Tourism Knowledge &amp; Innovation Community Online Toolkit has been developed for initiators and coordination bodies to follow these five steps and quickly establish online knowledge networking structures and processes.  </vt:lpstr>
      <vt:lpstr>The DestiNet Portal for Sustainable &amp; Responsible Tourism has been designed as an online tool to set up  Tourism Knowledge &amp; Innovation Communities.  DestiNet is structured as a toolkit for professional use by initiators and coordination bodies to quickly establish online knowledge networking structures and processes.  </vt:lpstr>
      <vt:lpstr>PART II – Practice </vt:lpstr>
      <vt:lpstr>The DestiNet Tourism KIC Toolkit has been developed for professional use by initiators and coordination bodies to quickly establish online tourism knowledge networking structures and processes. This secton will take you though the basics of using the DestiNet Portal for Sustainable &amp; Responsible Tourism as an online tool kit to set up  a Knowledge  &amp; Innovation Community.  </vt:lpstr>
      <vt:lpstr> Part II  Section 1 -  Setting up a  Topic Knowledge &amp; Innovation Community </vt:lpstr>
      <vt:lpstr>  The Knowledge &amp; Innovation Toolkit – an Overarching Topic Framework</vt:lpstr>
      <vt:lpstr>PowerPoint Presentation</vt:lpstr>
      <vt:lpstr>    Joining or Setting up a Topic KIC –  Accessing the Toolkit</vt:lpstr>
      <vt:lpstr>PowerPoint Presentation</vt:lpstr>
      <vt:lpstr>Part II  Section 2   Setting up a  Destination  Knowledge &amp; Innovation Community  </vt:lpstr>
      <vt:lpstr>Setting up a Destination       Knowledge &amp; Innovation Community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III  Next Steps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herbert hamele</dc:creator>
  <cp:lastModifiedBy>Gordon</cp:lastModifiedBy>
  <cp:revision>821</cp:revision>
  <dcterms:created xsi:type="dcterms:W3CDTF">2011-09-17T17:02:06Z</dcterms:created>
  <dcterms:modified xsi:type="dcterms:W3CDTF">2012-12-06T10:07:59Z</dcterms:modified>
</cp:coreProperties>
</file>